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0"/>
  </p:notesMasterIdLst>
  <p:sldIdLst>
    <p:sldId id="443" r:id="rId2"/>
    <p:sldId id="444" r:id="rId3"/>
    <p:sldId id="257" r:id="rId4"/>
    <p:sldId id="410" r:id="rId5"/>
    <p:sldId id="293" r:id="rId6"/>
    <p:sldId id="396" r:id="rId7"/>
    <p:sldId id="397" r:id="rId8"/>
    <p:sldId id="398" r:id="rId9"/>
    <p:sldId id="294" r:id="rId10"/>
    <p:sldId id="400" r:id="rId11"/>
    <p:sldId id="415" r:id="rId12"/>
    <p:sldId id="416" r:id="rId13"/>
    <p:sldId id="401" r:id="rId14"/>
    <p:sldId id="402" r:id="rId15"/>
    <p:sldId id="403" r:id="rId16"/>
    <p:sldId id="404" r:id="rId17"/>
    <p:sldId id="405" r:id="rId18"/>
    <p:sldId id="407" r:id="rId19"/>
    <p:sldId id="406" r:id="rId20"/>
    <p:sldId id="441" r:id="rId21"/>
    <p:sldId id="409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457" r:id="rId35"/>
    <p:sldId id="451" r:id="rId36"/>
    <p:sldId id="452" r:id="rId37"/>
    <p:sldId id="456" r:id="rId38"/>
    <p:sldId id="453" r:id="rId39"/>
    <p:sldId id="484" r:id="rId40"/>
    <p:sldId id="458" r:id="rId41"/>
    <p:sldId id="454" r:id="rId42"/>
    <p:sldId id="494" r:id="rId43"/>
    <p:sldId id="455" r:id="rId44"/>
    <p:sldId id="483" r:id="rId45"/>
    <p:sldId id="482" r:id="rId46"/>
    <p:sldId id="382" r:id="rId47"/>
    <p:sldId id="425" r:id="rId48"/>
    <p:sldId id="424" r:id="rId49"/>
    <p:sldId id="429" r:id="rId50"/>
    <p:sldId id="417" r:id="rId51"/>
    <p:sldId id="418" r:id="rId52"/>
    <p:sldId id="422" r:id="rId53"/>
    <p:sldId id="423" r:id="rId54"/>
    <p:sldId id="419" r:id="rId55"/>
    <p:sldId id="420" r:id="rId56"/>
    <p:sldId id="430" r:id="rId57"/>
    <p:sldId id="459" r:id="rId58"/>
    <p:sldId id="381" r:id="rId59"/>
    <p:sldId id="433" r:id="rId60"/>
    <p:sldId id="421" r:id="rId61"/>
    <p:sldId id="460" r:id="rId62"/>
    <p:sldId id="442" r:id="rId63"/>
    <p:sldId id="461" r:id="rId64"/>
    <p:sldId id="462" r:id="rId65"/>
    <p:sldId id="463" r:id="rId66"/>
    <p:sldId id="464" r:id="rId67"/>
    <p:sldId id="296" r:id="rId68"/>
    <p:sldId id="366" r:id="rId69"/>
    <p:sldId id="467" r:id="rId70"/>
    <p:sldId id="295" r:id="rId71"/>
    <p:sldId id="431" r:id="rId72"/>
    <p:sldId id="411" r:id="rId73"/>
    <p:sldId id="297" r:id="rId74"/>
    <p:sldId id="468" r:id="rId75"/>
    <p:sldId id="469" r:id="rId76"/>
    <p:sldId id="471" r:id="rId77"/>
    <p:sldId id="470" r:id="rId78"/>
    <p:sldId id="375" r:id="rId79"/>
    <p:sldId id="477" r:id="rId80"/>
    <p:sldId id="478" r:id="rId81"/>
    <p:sldId id="377" r:id="rId82"/>
    <p:sldId id="378" r:id="rId83"/>
    <p:sldId id="379" r:id="rId84"/>
    <p:sldId id="432" r:id="rId85"/>
    <p:sldId id="448" r:id="rId86"/>
    <p:sldId id="414" r:id="rId87"/>
    <p:sldId id="479" r:id="rId88"/>
    <p:sldId id="481" r:id="rId89"/>
    <p:sldId id="445" r:id="rId90"/>
    <p:sldId id="447" r:id="rId91"/>
    <p:sldId id="485" r:id="rId92"/>
    <p:sldId id="302" r:id="rId93"/>
    <p:sldId id="301" r:id="rId94"/>
    <p:sldId id="300" r:id="rId95"/>
    <p:sldId id="446" r:id="rId96"/>
    <p:sldId id="449" r:id="rId97"/>
    <p:sldId id="450" r:id="rId98"/>
    <p:sldId id="491" r:id="rId99"/>
    <p:sldId id="492" r:id="rId100"/>
    <p:sldId id="434" r:id="rId101"/>
    <p:sldId id="435" r:id="rId102"/>
    <p:sldId id="436" r:id="rId103"/>
    <p:sldId id="437" r:id="rId104"/>
    <p:sldId id="438" r:id="rId105"/>
    <p:sldId id="299" r:id="rId106"/>
    <p:sldId id="440" r:id="rId107"/>
    <p:sldId id="486" r:id="rId108"/>
    <p:sldId id="493" r:id="rId10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3429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75000"/>
      <a:buFontTx/>
      <a:buChar char="■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8001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80000"/>
      <a:buFontTx/>
      <a:buChar char="◻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1219200" marR="0" indent="-3048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65000"/>
      <a:buFontTx/>
      <a:buChar char="■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17145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70000"/>
      <a:buFontTx/>
      <a:buChar char="◻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21717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26289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30861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35433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40005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FECDD"/>
          </a:solidFill>
        </a:fill>
      </a:tcStyle>
    </a:wholeTbl>
    <a:band2H>
      <a:tcTxStyle/>
      <a:tcStyle>
        <a:tcBdr/>
        <a:fill>
          <a:solidFill>
            <a:srgbClr val="FFF6EF"/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4DBCA"/>
          </a:solidFill>
        </a:fill>
      </a:tcStyle>
    </a:wholeTbl>
    <a:band2H>
      <a:tcTxStyle/>
      <a:tcStyle>
        <a:tcBdr/>
        <a:fill>
          <a:solidFill>
            <a:srgbClr val="FAEEE6"/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774"/>
    <p:restoredTop sz="96327"/>
  </p:normalViewPr>
  <p:slideViewPr>
    <p:cSldViewPr snapToGrid="0" snapToObjects="1">
      <p:cViewPr varScale="1">
        <p:scale>
          <a:sx n="127" d="100"/>
          <a:sy n="127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8BE817-080C-2D46-A0E0-20577E258DD4}" type="slidenum">
              <a:rPr lang="en-US"/>
              <a:pPr/>
              <a:t>22</a:t>
            </a:fld>
            <a:endParaRPr lang="en-US"/>
          </a:p>
        </p:txBody>
      </p:sp>
      <p:sp>
        <p:nvSpPr>
          <p:cNvPr id="6062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6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3EDC6F-C960-E84F-A8FB-38C46BCA6D0E}" type="slidenum">
              <a:rPr lang="en-US"/>
              <a:pPr/>
              <a:t>31</a:t>
            </a:fld>
            <a:endParaRPr lang="en-US"/>
          </a:p>
        </p:txBody>
      </p:sp>
      <p:sp>
        <p:nvSpPr>
          <p:cNvPr id="6246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6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3C31B6-8D31-6744-AF1D-0F1C45EBDDF1}" type="slidenum">
              <a:rPr lang="en-US"/>
              <a:pPr/>
              <a:t>32</a:t>
            </a:fld>
            <a:endParaRPr lang="en-US"/>
          </a:p>
        </p:txBody>
      </p:sp>
      <p:sp>
        <p:nvSpPr>
          <p:cNvPr id="6266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92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C8E814-C30C-A542-AB27-41A89C0EC1C5}" type="slidenum">
              <a:rPr lang="en-US"/>
              <a:pPr/>
              <a:t>33</a:t>
            </a:fld>
            <a:endParaRPr lang="en-US"/>
          </a:p>
        </p:txBody>
      </p:sp>
      <p:sp>
        <p:nvSpPr>
          <p:cNvPr id="6287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BE7517-9F69-374D-A019-6F5775AD9005}" type="slidenum">
              <a:rPr lang="en-US"/>
              <a:pPr/>
              <a:t>23</a:t>
            </a:fld>
            <a:endParaRPr lang="en-US"/>
          </a:p>
        </p:txBody>
      </p:sp>
      <p:sp>
        <p:nvSpPr>
          <p:cNvPr id="6082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8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F7EAF1-7583-FB4F-86F9-453C590822E7}" type="slidenum">
              <a:rPr lang="en-US"/>
              <a:pPr/>
              <a:t>24</a:t>
            </a:fld>
            <a:endParaRPr lang="en-US"/>
          </a:p>
        </p:txBody>
      </p:sp>
      <p:sp>
        <p:nvSpPr>
          <p:cNvPr id="6103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7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05F51F-A9C8-9C45-B09D-FFBD2F4425C5}" type="slidenum">
              <a:rPr lang="en-US"/>
              <a:pPr/>
              <a:t>25</a:t>
            </a:fld>
            <a:endParaRPr lang="en-US"/>
          </a:p>
        </p:txBody>
      </p:sp>
      <p:sp>
        <p:nvSpPr>
          <p:cNvPr id="6123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88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7E7348-6203-5144-8407-B76059283F74}" type="slidenum">
              <a:rPr lang="en-US"/>
              <a:pPr/>
              <a:t>26</a:t>
            </a:fld>
            <a:endParaRPr lang="en-US"/>
          </a:p>
        </p:txBody>
      </p:sp>
      <p:sp>
        <p:nvSpPr>
          <p:cNvPr id="6144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4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16F84-EDB1-6F45-A622-1037DF881D93}" type="slidenum">
              <a:rPr lang="en-US"/>
              <a:pPr/>
              <a:t>27</a:t>
            </a:fld>
            <a:endParaRPr lang="en-US"/>
          </a:p>
        </p:txBody>
      </p:sp>
      <p:sp>
        <p:nvSpPr>
          <p:cNvPr id="6164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91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A3E6CD-2548-8F4F-8D09-A9DEC11AFA59}" type="slidenum">
              <a:rPr lang="en-US"/>
              <a:pPr/>
              <a:t>28</a:t>
            </a:fld>
            <a:endParaRPr lang="en-US"/>
          </a:p>
        </p:txBody>
      </p:sp>
      <p:sp>
        <p:nvSpPr>
          <p:cNvPr id="6184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94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578CDC-AC92-9D4A-9FE9-6D4B8E8489DB}" type="slidenum">
              <a:rPr lang="en-US"/>
              <a:pPr/>
              <a:t>29</a:t>
            </a:fld>
            <a:endParaRPr lang="en-US"/>
          </a:p>
        </p:txBody>
      </p:sp>
      <p:sp>
        <p:nvSpPr>
          <p:cNvPr id="620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13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DF1243-55D0-A343-90FC-ED4BBDE088FF}" type="slidenum">
              <a:rPr lang="en-US"/>
              <a:pPr/>
              <a:t>30</a:t>
            </a:fld>
            <a:endParaRPr lang="en-US"/>
          </a:p>
        </p:txBody>
      </p:sp>
      <p:sp>
        <p:nvSpPr>
          <p:cNvPr id="622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2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5638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6553200" y="0"/>
            <a:ext cx="2133600" cy="6629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1"/>
          </p:nvPr>
        </p:nvSpPr>
        <p:spPr>
          <a:xfrm>
            <a:off x="152400" y="457200"/>
            <a:ext cx="6248400" cy="6400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447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5334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 rot="5400000" flipV="1">
            <a:off x="3999705" y="-4001292"/>
            <a:ext cx="1143002" cy="9145589"/>
          </a:xfrm>
          <a:prstGeom prst="rect">
            <a:avLst/>
          </a:prstGeom>
          <a:solidFill>
            <a:srgbClr val="F79646"/>
          </a:solidFill>
          <a:ln>
            <a:solidFill>
              <a:srgbClr val="F79646"/>
            </a:solidFill>
            <a:miter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 sz="1800">
                <a:solidFill>
                  <a:srgbClr val="0F243E"/>
                </a:solidFill>
              </a:defRPr>
            </a:pPr>
            <a:endParaRPr/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622425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0" y="2209800"/>
            <a:ext cx="6400800" cy="34671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solidFill>
                  <a:srgbClr val="888A90"/>
                </a:solidFill>
              </a:defRPr>
            </a:lvl1pPr>
            <a:lvl2pPr marL="0" indent="457200" algn="ctr">
              <a:buClrTx/>
              <a:buSzTx/>
              <a:buNone/>
              <a:defRPr>
                <a:solidFill>
                  <a:srgbClr val="888A90"/>
                </a:solidFill>
              </a:defRPr>
            </a:lvl2pPr>
            <a:lvl3pPr marL="0" indent="914400" algn="ctr">
              <a:buClrTx/>
              <a:buSzTx/>
              <a:buNone/>
              <a:defRPr>
                <a:solidFill>
                  <a:srgbClr val="888A90"/>
                </a:solidFill>
              </a:defRPr>
            </a:lvl3pPr>
            <a:lvl4pPr marL="0" indent="1371600" algn="ctr">
              <a:buClrTx/>
              <a:buSzTx/>
              <a:buNone/>
              <a:defRPr>
                <a:solidFill>
                  <a:srgbClr val="888A90"/>
                </a:solidFill>
              </a:defRPr>
            </a:lvl4pPr>
            <a:lvl5pPr marL="0" indent="1828800" algn="ctr">
              <a:buClrTx/>
              <a:buSzTx/>
              <a:buNone/>
              <a:defRPr>
                <a:solidFill>
                  <a:srgbClr val="888A9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47142"/>
            <a:ext cx="2133600" cy="383541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roup"/>
          <p:cNvSpPr/>
          <p:nvPr/>
        </p:nvSpPr>
        <p:spPr>
          <a:xfrm flipH="1">
            <a:off x="1371597" y="12435"/>
            <a:ext cx="1" cy="1130566"/>
          </a:xfrm>
          <a:prstGeom prst="line">
            <a:avLst/>
          </a:prstGeom>
          <a:ln w="31750"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57" name="Rectangle"/>
          <p:cNvSpPr/>
          <p:nvPr/>
        </p:nvSpPr>
        <p:spPr>
          <a:xfrm>
            <a:off x="-1" y="21747"/>
            <a:ext cx="9144001" cy="1440061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673441"/>
            <a:ext cx="7162800" cy="4465181"/>
          </a:xfrm>
          <a:prstGeom prst="rect">
            <a:avLst/>
          </a:prstGeom>
        </p:spPr>
        <p:txBody>
          <a:bodyPr/>
          <a:lstStyle>
            <a:lvl1pPr>
              <a:buClrTx/>
              <a:buBlip>
                <a:blip r:embed="rId2"/>
              </a:buBlip>
              <a:defRPr>
                <a:solidFill>
                  <a:srgbClr val="0F243E"/>
                </a:solidFill>
              </a:defRPr>
            </a:lvl1pPr>
            <a:lvl2pPr>
              <a:buClrTx/>
              <a:buSzPct val="75000"/>
              <a:buChar char="❑"/>
              <a:defRPr>
                <a:solidFill>
                  <a:srgbClr val="0F243E"/>
                </a:solidFill>
              </a:defRPr>
            </a:lvl2pPr>
            <a:lvl3pPr>
              <a:buClrTx/>
              <a:buSzPct val="100000"/>
              <a:buChar char="▪"/>
              <a:defRPr>
                <a:solidFill>
                  <a:srgbClr val="0F243E"/>
                </a:solidFill>
              </a:defRPr>
            </a:lvl3pPr>
            <a:lvl4pPr>
              <a:buClrTx/>
              <a:buSzPct val="100000"/>
              <a:buChar char="•"/>
              <a:defRPr>
                <a:solidFill>
                  <a:srgbClr val="0F243E"/>
                </a:solidFill>
              </a:defRPr>
            </a:lvl4pPr>
            <a:lvl5pPr marL="2220685" indent="-391885">
              <a:buClrTx/>
              <a:buChar char="˗"/>
              <a:defRPr>
                <a:solidFill>
                  <a:srgbClr val="0F243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1371600" y="0"/>
            <a:ext cx="7772400" cy="1204645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47142"/>
            <a:ext cx="2133600" cy="383541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563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3B7C4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152400" y="475492"/>
            <a:ext cx="8229600" cy="782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23978"/>
            <a:ext cx="8229600" cy="4002477"/>
          </a:xfrm>
          <a:prstGeom prst="rect">
            <a:avLst/>
          </a:prstGeom>
        </p:spPr>
        <p:txBody>
          <a:bodyPr/>
          <a:lstStyle>
            <a:lvl1pPr>
              <a:buClr>
                <a:srgbClr val="1BB14E"/>
              </a:buClr>
            </a:lvl1pPr>
            <a:lvl2pPr>
              <a:buClr>
                <a:srgbClr val="1BB11C"/>
              </a:buClr>
            </a:lvl2pPr>
            <a:lvl3pPr>
              <a:buClr>
                <a:srgbClr val="1BB14E"/>
              </a:buClr>
            </a:lvl3pPr>
            <a:lvl4pPr>
              <a:buClr>
                <a:srgbClr val="1BB14E"/>
              </a:buClr>
            </a:lvl4pPr>
            <a:lvl5pPr>
              <a:buClr>
                <a:srgbClr val="1BB14E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512560"/>
            <a:ext cx="914400" cy="26924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"/>
          <p:cNvSpPr/>
          <p:nvPr/>
        </p:nvSpPr>
        <p:spPr>
          <a:xfrm>
            <a:off x="285750" y="285750"/>
            <a:ext cx="8572500" cy="6286500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205" name="Group"/>
          <p:cNvGrpSpPr/>
          <p:nvPr/>
        </p:nvGrpSpPr>
        <p:grpSpPr>
          <a:xfrm>
            <a:off x="419695" y="505245"/>
            <a:ext cx="8313540" cy="1432498"/>
            <a:chOff x="0" y="0"/>
            <a:chExt cx="8313539" cy="1432496"/>
          </a:xfrm>
        </p:grpSpPr>
        <p:sp>
          <p:nvSpPr>
            <p:cNvPr id="200" name="Line"/>
            <p:cNvSpPr/>
            <p:nvPr/>
          </p:nvSpPr>
          <p:spPr>
            <a:xfrm flipV="1">
              <a:off x="98226" y="0"/>
              <a:ext cx="1" cy="124497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 flipV="1">
              <a:off x="8206382" y="0"/>
              <a:ext cx="1" cy="124497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 flipH="1">
              <a:off x="98226" y="0"/>
              <a:ext cx="8117087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pic>
          <p:nvPicPr>
            <p:cNvPr id="203" name="endpoints.pdf" descr="endpoint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7085" y="1236043"/>
              <a:ext cx="196455" cy="1964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04" name="endpoints.pdf" descr="endpoint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36043"/>
              <a:ext cx="196454" cy="1964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206" name="Title Text"/>
          <p:cNvSpPr>
            <a:spLocks noGrp="1"/>
          </p:cNvSpPr>
          <p:nvPr>
            <p:ph type="title"/>
          </p:nvPr>
        </p:nvSpPr>
        <p:spPr>
          <a:xfrm>
            <a:off x="732234" y="589359"/>
            <a:ext cx="7679532" cy="1473399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95000"/>
              </a:lnSpc>
              <a:defRPr sz="4600">
                <a:solidFill>
                  <a:srgbClr val="474747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t>Title Text</a:t>
            </a:r>
          </a:p>
        </p:txBody>
      </p:sp>
      <p:sp>
        <p:nvSpPr>
          <p:cNvPr id="207" name="Body Level One…"/>
          <p:cNvSpPr>
            <a:spLocks noGrp="1"/>
          </p:cNvSpPr>
          <p:nvPr>
            <p:ph type="body" idx="1"/>
          </p:nvPr>
        </p:nvSpPr>
        <p:spPr>
          <a:xfrm>
            <a:off x="732234" y="2107406"/>
            <a:ext cx="7679532" cy="4241602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383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  <a:lvl2pPr marL="6955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2pPr>
            <a:lvl3pPr marL="11527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3pPr>
            <a:lvl4pPr marL="16099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4pPr>
            <a:lvl5pPr marL="20671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>
            <a:spLocks noGrp="1"/>
          </p:cNvSpPr>
          <p:nvPr>
            <p:ph type="sldNum" sz="quarter" idx="2"/>
          </p:nvPr>
        </p:nvSpPr>
        <p:spPr>
          <a:xfrm>
            <a:off x="4447132" y="6599039"/>
            <a:ext cx="241161" cy="2365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 sz="1100">
                <a:solidFill>
                  <a:srgbClr val="919191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"/>
          <p:cNvGrpSpPr/>
          <p:nvPr/>
        </p:nvGrpSpPr>
        <p:grpSpPr>
          <a:xfrm>
            <a:off x="285750" y="2576933"/>
            <a:ext cx="8572501" cy="53579"/>
            <a:chOff x="0" y="0"/>
            <a:chExt cx="8572500" cy="53577"/>
          </a:xfrm>
        </p:grpSpPr>
        <p:sp>
          <p:nvSpPr>
            <p:cNvPr id="215" name="Line"/>
            <p:cNvSpPr/>
            <p:nvPr/>
          </p:nvSpPr>
          <p:spPr>
            <a:xfrm flipH="1">
              <a:off x="0" y="0"/>
              <a:ext cx="8572500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 flipH="1">
              <a:off x="0" y="53575"/>
              <a:ext cx="8572500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285750" y="4211066"/>
            <a:ext cx="8572501" cy="53579"/>
            <a:chOff x="0" y="0"/>
            <a:chExt cx="8572500" cy="53577"/>
          </a:xfrm>
        </p:grpSpPr>
        <p:sp>
          <p:nvSpPr>
            <p:cNvPr id="218" name="Line"/>
            <p:cNvSpPr/>
            <p:nvPr/>
          </p:nvSpPr>
          <p:spPr>
            <a:xfrm flipH="1">
              <a:off x="0" y="0"/>
              <a:ext cx="8572500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 flipH="1">
              <a:off x="0" y="53575"/>
              <a:ext cx="8572500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221" name="Title Text"/>
          <p:cNvSpPr>
            <a:spLocks noGrp="1"/>
          </p:cNvSpPr>
          <p:nvPr>
            <p:ph type="title"/>
          </p:nvPr>
        </p:nvSpPr>
        <p:spPr>
          <a:xfrm>
            <a:off x="571500" y="2661046"/>
            <a:ext cx="8001000" cy="1535908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90000"/>
              </a:lnSpc>
              <a:defRPr sz="4600" cap="all">
                <a:solidFill>
                  <a:srgbClr val="474747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t>Title Text</a:t>
            </a:r>
          </a:p>
        </p:txBody>
      </p:sp>
      <p:sp>
        <p:nvSpPr>
          <p:cNvPr id="222" name="Slide Number"/>
          <p:cNvSpPr>
            <a:spLocks noGrp="1"/>
          </p:cNvSpPr>
          <p:nvPr>
            <p:ph type="sldNum" sz="quarter" idx="2"/>
          </p:nvPr>
        </p:nvSpPr>
        <p:spPr>
          <a:xfrm>
            <a:off x="4447132" y="6599039"/>
            <a:ext cx="241161" cy="2365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 sz="1100">
                <a:solidFill>
                  <a:srgbClr val="919191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0" y="0"/>
            <a:ext cx="3505200" cy="6858000"/>
          </a:xfrm>
          <a:prstGeom prst="rect">
            <a:avLst/>
          </a:prstGeom>
          <a:gradFill>
            <a:gsLst>
              <a:gs pos="0">
                <a:srgbClr val="608D6B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5988050"/>
            <a:ext cx="2133600" cy="36830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285750" y="285750"/>
            <a:ext cx="8572500" cy="6286500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0" name="Slide Number"/>
          <p:cNvSpPr>
            <a:spLocks noGrp="1"/>
          </p:cNvSpPr>
          <p:nvPr>
            <p:ph type="sldNum" sz="quarter" idx="2"/>
          </p:nvPr>
        </p:nvSpPr>
        <p:spPr>
          <a:xfrm>
            <a:off x="4447132" y="6599039"/>
            <a:ext cx="241161" cy="2365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 sz="1100">
                <a:solidFill>
                  <a:srgbClr val="919191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285750" y="285750"/>
            <a:ext cx="8572500" cy="6286500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3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617" y="3411140"/>
            <a:ext cx="589360" cy="21431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44" name="Group"/>
          <p:cNvGrpSpPr/>
          <p:nvPr/>
        </p:nvGrpSpPr>
        <p:grpSpPr>
          <a:xfrm>
            <a:off x="419695" y="505245"/>
            <a:ext cx="8313540" cy="1432498"/>
            <a:chOff x="0" y="0"/>
            <a:chExt cx="8313539" cy="1432496"/>
          </a:xfrm>
        </p:grpSpPr>
        <p:sp>
          <p:nvSpPr>
            <p:cNvPr id="239" name="Line"/>
            <p:cNvSpPr/>
            <p:nvPr/>
          </p:nvSpPr>
          <p:spPr>
            <a:xfrm flipV="1">
              <a:off x="98226" y="0"/>
              <a:ext cx="1" cy="124497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 flipV="1">
              <a:off x="8206382" y="0"/>
              <a:ext cx="1" cy="124497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 flipH="1">
              <a:off x="98226" y="0"/>
              <a:ext cx="8117087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pic>
          <p:nvPicPr>
            <p:cNvPr id="242" name="endpoints.pdf" descr="endpoints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085" y="1236043"/>
              <a:ext cx="196455" cy="1964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43" name="endpoints.pdf" descr="endpoints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36043"/>
              <a:ext cx="196454" cy="1964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45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390" y="3330773"/>
            <a:ext cx="598290" cy="187524"/>
          </a:xfrm>
          <a:prstGeom prst="rect">
            <a:avLst/>
          </a:prstGeom>
          <a:ln w="3175">
            <a:miter lim="400000"/>
          </a:ln>
        </p:spPr>
      </p:pic>
      <p:sp>
        <p:nvSpPr>
          <p:cNvPr id="246" name="Rectangle"/>
          <p:cNvSpPr/>
          <p:nvPr/>
        </p:nvSpPr>
        <p:spPr>
          <a:xfrm>
            <a:off x="375046" y="375046"/>
            <a:ext cx="8572501" cy="6286501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464343" y="464343"/>
            <a:ext cx="8572501" cy="6286501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4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0" y="3321843"/>
            <a:ext cx="589360" cy="214314"/>
          </a:xfrm>
          <a:prstGeom prst="rect">
            <a:avLst/>
          </a:prstGeom>
          <a:ln w="3175">
            <a:miter lim="400000"/>
          </a:ln>
        </p:spPr>
      </p:pic>
      <p:sp>
        <p:nvSpPr>
          <p:cNvPr id="249" name="Title Text"/>
          <p:cNvSpPr>
            <a:spLocks noGrp="1"/>
          </p:cNvSpPr>
          <p:nvPr>
            <p:ph type="title"/>
          </p:nvPr>
        </p:nvSpPr>
        <p:spPr>
          <a:xfrm>
            <a:off x="732234" y="589359"/>
            <a:ext cx="7679532" cy="1473399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95000"/>
              </a:lnSpc>
              <a:defRPr sz="4600">
                <a:solidFill>
                  <a:srgbClr val="474747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t>Title Text</a:t>
            </a:r>
          </a:p>
        </p:txBody>
      </p:sp>
      <p:sp>
        <p:nvSpPr>
          <p:cNvPr id="250" name="Slide Number"/>
          <p:cNvSpPr>
            <a:spLocks noGrp="1"/>
          </p:cNvSpPr>
          <p:nvPr>
            <p:ph type="sldNum" sz="quarter" idx="2"/>
          </p:nvPr>
        </p:nvSpPr>
        <p:spPr>
          <a:xfrm>
            <a:off x="4447132" y="6599039"/>
            <a:ext cx="241161" cy="2365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 sz="1100">
                <a:solidFill>
                  <a:srgbClr val="919191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60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61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5638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94218" y="6512560"/>
            <a:ext cx="263983" cy="269241"/>
          </a:xfrm>
          <a:prstGeom prst="rect">
            <a:avLst/>
          </a:prstGeom>
        </p:spPr>
        <p:txBody>
          <a:bodyPr wrap="none"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"/>
          <p:cNvSpPr/>
          <p:nvPr/>
        </p:nvSpPr>
        <p:spPr>
          <a:xfrm>
            <a:off x="0" y="6309359"/>
            <a:ext cx="9144000" cy="731521"/>
          </a:xfrm>
          <a:prstGeom prst="rect">
            <a:avLst/>
          </a:prstGeom>
          <a:solidFill>
            <a:srgbClr val="FF9933"/>
          </a:soli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70" name="Rectangle"/>
          <p:cNvSpPr/>
          <p:nvPr/>
        </p:nvSpPr>
        <p:spPr>
          <a:xfrm>
            <a:off x="0" y="-1"/>
            <a:ext cx="9144000" cy="548642"/>
          </a:xfrm>
          <a:prstGeom prst="rect">
            <a:avLst/>
          </a:prstGeom>
          <a:solidFill>
            <a:srgbClr val="FF9933"/>
          </a:soli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71" name="Rectangle"/>
          <p:cNvSpPr/>
          <p:nvPr/>
        </p:nvSpPr>
        <p:spPr>
          <a:xfrm>
            <a:off x="0" y="-5688"/>
            <a:ext cx="9144000" cy="457201"/>
          </a:xfrm>
          <a:prstGeom prst="rect">
            <a:avLst/>
          </a:prstGeom>
          <a:solidFill>
            <a:srgbClr val="FFC266"/>
          </a:soli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72" name="Rectangle"/>
          <p:cNvSpPr/>
          <p:nvPr/>
        </p:nvSpPr>
        <p:spPr>
          <a:xfrm>
            <a:off x="0" y="6383968"/>
            <a:ext cx="9144000" cy="640081"/>
          </a:xfrm>
          <a:prstGeom prst="rect">
            <a:avLst/>
          </a:prstGeom>
          <a:solidFill>
            <a:srgbClr val="FFC266"/>
          </a:soli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273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2200"/>
            <a:ext cx="4187110" cy="731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412176"/>
            <a:ext cx="372293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Text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229600" cy="53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solidFill>
                  <a:srgbClr val="0033C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3366"/>
                </a:solidFill>
              </a:defRPr>
            </a:lvl1pPr>
            <a:lvl2pPr>
              <a:defRPr>
                <a:solidFill>
                  <a:srgbClr val="003366"/>
                </a:solidFill>
              </a:defRPr>
            </a:lvl2pPr>
            <a:lvl3pPr>
              <a:defRPr>
                <a:solidFill>
                  <a:srgbClr val="003366"/>
                </a:solidFill>
              </a:defRPr>
            </a:lvl3pPr>
            <a:lvl4pPr>
              <a:defRPr>
                <a:solidFill>
                  <a:srgbClr val="003366"/>
                </a:solidFill>
              </a:defRPr>
            </a:lvl4pPr>
            <a:lvl5pPr>
              <a:defRPr>
                <a:solidFill>
                  <a:srgbClr val="00336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84544" y="6517545"/>
            <a:ext cx="273657" cy="264256"/>
          </a:xfrm>
          <a:prstGeom prst="rect">
            <a:avLst/>
          </a:prstGeom>
        </p:spPr>
        <p:txBody>
          <a:bodyPr wrap="none"/>
          <a:lstStyle>
            <a:lvl1pPr>
              <a:defRPr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 rot="5400000" flipV="1">
            <a:off x="3999705" y="-4001292"/>
            <a:ext cx="1143002" cy="9145589"/>
          </a:xfrm>
          <a:prstGeom prst="rect">
            <a:avLst/>
          </a:prstGeom>
          <a:solidFill>
            <a:srgbClr val="F79646"/>
          </a:solidFill>
          <a:ln>
            <a:solidFill>
              <a:srgbClr val="F79646"/>
            </a:solidFill>
            <a:miter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 sz="1800">
                <a:solidFill>
                  <a:srgbClr val="0F243E"/>
                </a:solidFill>
              </a:defRPr>
            </a:pPr>
            <a:endParaRPr/>
          </a:p>
        </p:txBody>
      </p:sp>
      <p:sp>
        <p:nvSpPr>
          <p:cNvPr id="285" name="INTRODUCTION   CS446 Fall ’16"/>
          <p:cNvSpPr/>
          <p:nvPr/>
        </p:nvSpPr>
        <p:spPr>
          <a:xfrm>
            <a:off x="209759" y="6348197"/>
            <a:ext cx="87818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sz="2000">
                <a:solidFill>
                  <a:srgbClr val="0F243E"/>
                </a:solidFill>
              </a:defRPr>
            </a:lvl1pPr>
          </a:lstStyle>
          <a:p>
            <a:r>
              <a:t>INTRODUCTION			CS446 Fall ’16				</a:t>
            </a:r>
          </a:p>
        </p:txBody>
      </p:sp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6257" y="6347142"/>
            <a:ext cx="370543" cy="383541"/>
          </a:xfrm>
          <a:prstGeom prst="rect">
            <a:avLst/>
          </a:prstGeom>
        </p:spPr>
        <p:txBody>
          <a:bodyPr wrap="none" anchor="ctr"/>
          <a:lstStyle>
            <a:lvl1pPr>
              <a:defRPr sz="20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"/>
          <p:cNvSpPr/>
          <p:nvPr/>
        </p:nvSpPr>
        <p:spPr>
          <a:xfrm>
            <a:off x="0" y="134938"/>
            <a:ext cx="9144000" cy="1440061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95" name="INTRODUCTION        CMPS-3240/6240 Fall ’16"/>
          <p:cNvSpPr/>
          <p:nvPr/>
        </p:nvSpPr>
        <p:spPr>
          <a:xfrm>
            <a:off x="366265" y="6297397"/>
            <a:ext cx="841147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sz="2000">
                <a:solidFill>
                  <a:srgbClr val="0F243E"/>
                </a:solidFill>
              </a:defRPr>
            </a:lvl1pPr>
          </a:lstStyle>
          <a:p>
            <a:r>
              <a:t>INTRODUCTION		      CMPS-3240/6240 Fall ’16			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"/>
          <p:cNvSpPr/>
          <p:nvPr/>
        </p:nvSpPr>
        <p:spPr>
          <a:xfrm>
            <a:off x="0" y="134938"/>
            <a:ext cx="9144000" cy="1440061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04" name="Evaluating hypothesis          CMPS-3240/6240 Fall ’16"/>
          <p:cNvSpPr/>
          <p:nvPr/>
        </p:nvSpPr>
        <p:spPr>
          <a:xfrm>
            <a:off x="102647" y="6391546"/>
            <a:ext cx="8938707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sz="2000">
                <a:solidFill>
                  <a:srgbClr val="0F243E"/>
                </a:solidFill>
              </a:defRPr>
            </a:lvl1pPr>
          </a:lstStyle>
          <a:p>
            <a:r>
              <a:t>Evaluating hypothesis          CMPS-3240/6240 Fall ’16	</a:t>
            </a:r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"/>
          <p:cNvSpPr/>
          <p:nvPr/>
        </p:nvSpPr>
        <p:spPr>
          <a:xfrm>
            <a:off x="0" y="134938"/>
            <a:ext cx="9144000" cy="77355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B7770E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 sz="1800">
                <a:solidFill>
                  <a:schemeClr val="accent3">
                    <a:lumOff val="44000"/>
                  </a:schemeClr>
                </a:solidFill>
                <a:latin typeface="Tempus Sans ITC"/>
                <a:ea typeface="Tempus Sans ITC"/>
                <a:cs typeface="Tempus Sans ITC"/>
                <a:sym typeface="Tempus Sans ITC"/>
              </a:defRPr>
            </a:pPr>
            <a:endParaRPr/>
          </a:p>
        </p:txBody>
      </p:sp>
      <p:sp>
        <p:nvSpPr>
          <p:cNvPr id="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23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2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5638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512560"/>
            <a:ext cx="914400" cy="26924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angle"/>
          <p:cNvSpPr/>
          <p:nvPr/>
        </p:nvSpPr>
        <p:spPr>
          <a:xfrm>
            <a:off x="0" y="134938"/>
            <a:ext cx="9144000" cy="832495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5638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512560"/>
            <a:ext cx="914400" cy="26924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0" y="134938"/>
            <a:ext cx="9144000" cy="945803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0" y="134938"/>
            <a:ext cx="9144000" cy="786110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381000"/>
            <a:ext cx="8839200" cy="624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21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ClrTx/>
              <a:buSzTx/>
              <a:buNone/>
              <a:defRPr sz="2000"/>
            </a:lvl1pPr>
            <a:lvl2pPr marL="0" indent="457200">
              <a:spcBef>
                <a:spcPts val="400"/>
              </a:spcBef>
              <a:buClrTx/>
              <a:buSzTx/>
              <a:buNone/>
              <a:defRPr sz="2000"/>
            </a:lvl2pPr>
            <a:lvl3pPr marL="0" indent="914400">
              <a:spcBef>
                <a:spcPts val="400"/>
              </a:spcBef>
              <a:buClrTx/>
              <a:buSzTx/>
              <a:buNone/>
              <a:defRPr sz="2000"/>
            </a:lvl3pPr>
            <a:lvl4pPr marL="0" indent="1371600">
              <a:spcBef>
                <a:spcPts val="400"/>
              </a:spcBef>
              <a:buClrTx/>
              <a:buSzTx/>
              <a:buNone/>
              <a:defRPr sz="2000"/>
            </a:lvl4pPr>
            <a:lvl5pPr marL="0" indent="1828800">
              <a:spcBef>
                <a:spcPts val="400"/>
              </a:spcBef>
              <a:buClrTx/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563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b="1"/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229600" cy="1447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None/>
              <a:defRPr sz="1400"/>
            </a:lvl1pPr>
            <a:lvl2pPr marL="0" indent="457200">
              <a:spcBef>
                <a:spcPts val="300"/>
              </a:spcBef>
              <a:buClrTx/>
              <a:buSzTx/>
              <a:buNone/>
              <a:defRPr sz="1400"/>
            </a:lvl2pPr>
            <a:lvl3pPr marL="0" indent="914400">
              <a:spcBef>
                <a:spcPts val="300"/>
              </a:spcBef>
              <a:buClrTx/>
              <a:buSzTx/>
              <a:buNone/>
              <a:defRPr sz="1400"/>
            </a:lvl3pPr>
            <a:lvl4pPr marL="0" indent="1371600">
              <a:spcBef>
                <a:spcPts val="300"/>
              </a:spcBef>
              <a:buClrTx/>
              <a:buSzTx/>
              <a:buNone/>
              <a:defRPr sz="1400"/>
            </a:lvl4pPr>
            <a:lvl5pPr marL="0" indent="1828800">
              <a:spcBef>
                <a:spcPts val="300"/>
              </a:spcBef>
              <a:buClrTx/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134938"/>
            <a:ext cx="9144000" cy="720775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932945" y="6324842"/>
            <a:ext cx="91440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lvl1pPr marL="0" indent="0" algn="r">
              <a:spcBef>
                <a:spcPts val="0"/>
              </a:spcBef>
              <a:buClrTx/>
              <a:buSzTx/>
              <a:buNone/>
              <a:defRPr sz="14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81" r:id="rId30"/>
    <p:sldLayoutId id="2147483683" r:id="rId31"/>
    <p:sldLayoutId id="2147483684" r:id="rId3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75000"/>
        <a:buFontTx/>
        <a:buChar char="■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80000"/>
        <a:buFontTx/>
        <a:buChar char="◻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65000"/>
        <a:buFontTx/>
        <a:buChar char="■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70000"/>
        <a:buFontTx/>
        <a:buChar char="◻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717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28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86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433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00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mailto:jamesp@cs.brandeis.edu" TargetMode="External"/><Relationship Id="rId7" Type="http://schemas.openxmlformats.org/officeDocument/2006/relationships/image" Target="../media/image13.tif"/><Relationship Id="rId2" Type="http://schemas.openxmlformats.org/officeDocument/2006/relationships/hyperlink" Target="mailto:kordjams@ms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10" Type="http://schemas.openxmlformats.org/officeDocument/2006/relationships/image" Target="../media/image16.tif"/><Relationship Id="rId4" Type="http://schemas.openxmlformats.org/officeDocument/2006/relationships/image" Target="../media/image10.tif"/><Relationship Id="rId9" Type="http://schemas.openxmlformats.org/officeDocument/2006/relationships/image" Target="../media/image15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://www.voxicon.net/wp-content/uploads/2020/07/DianaAffordanceTransferLearning.mp4" TargetMode="Externa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5.png"/><Relationship Id="rId5" Type="http://schemas.openxmlformats.org/officeDocument/2006/relationships/image" Target="../media/image97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www.voxicon.net/wp-content/uploads/2018/06/Speech_demo_combined.mp4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www.voxicon.net/wp-content/uploads/2019/10/fix-voxml.mp4" TargetMode="Externa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://www.voxicon.net/wp-content/uploads/2022/08/Diana-facial_expressions.mp4" TargetMode="Externa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://www.voxicon.net/wp-content/uploads/2020/08/Diana-single-clip.mp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utorial: Representation, Learning and Reasoning on Spatial Language for Downstream NLP Tasks"/>
          <p:cNvSpPr txBox="1"/>
          <p:nvPr/>
        </p:nvSpPr>
        <p:spPr>
          <a:xfrm>
            <a:off x="316461" y="868418"/>
            <a:ext cx="6224334" cy="1007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indent="0" algn="ctr" defTabSz="233172">
              <a:lnSpc>
                <a:spcPct val="130000"/>
              </a:lnSpc>
              <a:spcBef>
                <a:spcPts val="0"/>
              </a:spcBef>
              <a:buClrTx/>
              <a:buSzTx/>
              <a:buNone/>
              <a:defRPr sz="2014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i="1"/>
            </a:pPr>
            <a:r>
              <a:rPr i="0"/>
              <a:t>Tutorial: Representation, Learning and Reasoning on Spatial Language for Downstream NLP Tasks</a:t>
            </a:r>
          </a:p>
        </p:txBody>
      </p:sp>
      <p:sp>
        <p:nvSpPr>
          <p:cNvPr id="488" name="The 2020 Conference on Empirical Methods in Natural Language Processing (EMNLP-2020)…"/>
          <p:cNvSpPr txBox="1"/>
          <p:nvPr/>
        </p:nvSpPr>
        <p:spPr>
          <a:xfrm>
            <a:off x="1801443" y="4458188"/>
            <a:ext cx="4993725" cy="941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indent="0" algn="ctr">
              <a:buClrTx/>
              <a:buSzTx/>
              <a:buNone/>
              <a:defRPr sz="1700"/>
            </a:pPr>
            <a:r>
              <a:rPr dirty="0"/>
              <a:t>The 202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International Conference for Computational Linguistics </a:t>
            </a:r>
            <a:r>
              <a:rPr dirty="0"/>
              <a:t>(</a:t>
            </a:r>
            <a:r>
              <a:rPr lang="en-US" dirty="0"/>
              <a:t>COLING 2022</a:t>
            </a:r>
            <a:r>
              <a:rPr dirty="0"/>
              <a:t>)</a:t>
            </a:r>
          </a:p>
          <a:p>
            <a:pPr marL="0" indent="0" algn="ctr">
              <a:buClrTx/>
              <a:buSzTx/>
              <a:buNone/>
              <a:defRPr sz="1700"/>
            </a:pPr>
            <a:r>
              <a:rPr lang="en-US" dirty="0"/>
              <a:t>Oct.</a:t>
            </a:r>
            <a:r>
              <a:rPr dirty="0"/>
              <a:t> </a:t>
            </a:r>
            <a:r>
              <a:rPr lang="en-US" dirty="0"/>
              <a:t>16</a:t>
            </a:r>
            <a:r>
              <a:rPr dirty="0"/>
              <a:t>th, 202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489" name="Parisa Kordjamshidi, Michigan State University, USA, kordjams@msu.edu…"/>
          <p:cNvSpPr txBox="1"/>
          <p:nvPr/>
        </p:nvSpPr>
        <p:spPr>
          <a:xfrm>
            <a:off x="191721" y="2837977"/>
            <a:ext cx="7485746" cy="1231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indent="0" defTabSz="4572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Parisa </a:t>
            </a:r>
            <a:r>
              <a:rPr b="1" dirty="0" err="1"/>
              <a:t>Kordjamshidi</a:t>
            </a:r>
            <a:r>
              <a:rPr dirty="0"/>
              <a:t>, Michigan State University, USA, </a:t>
            </a:r>
            <a:r>
              <a:rPr dirty="0">
                <a:uFill>
                  <a:solidFill>
                    <a:srgbClr val="CC3300"/>
                  </a:solidFill>
                </a:uFill>
                <a:hlinkClick r:id="rId2"/>
              </a:rPr>
              <a:t>kordjams@msu.edu</a:t>
            </a:r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Marie-Francine </a:t>
            </a:r>
            <a:r>
              <a:rPr b="1" dirty="0" err="1"/>
              <a:t>Moens</a:t>
            </a:r>
            <a:r>
              <a:rPr dirty="0"/>
              <a:t>, KU Leuven, Belgium, </a:t>
            </a:r>
            <a:r>
              <a:rPr dirty="0" err="1"/>
              <a:t>sien.moens@cs.kuleuven.be</a:t>
            </a:r>
            <a:endParaRPr dirty="0"/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James Pustejovsky</a:t>
            </a:r>
            <a:r>
              <a:rPr dirty="0"/>
              <a:t>, Brandeis University, USA, </a:t>
            </a:r>
            <a:r>
              <a:rPr dirty="0" err="1">
                <a:hlinkClick r:id="rId3"/>
              </a:rPr>
              <a:t>jamesp@cs.brandeis.edu</a:t>
            </a:r>
            <a:endParaRPr dirty="0"/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27" y="5615971"/>
            <a:ext cx="1213455" cy="846226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Line"/>
          <p:cNvSpPr/>
          <p:nvPr/>
        </p:nvSpPr>
        <p:spPr>
          <a:xfrm>
            <a:off x="1689496" y="6240877"/>
            <a:ext cx="6723525" cy="1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49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1256970"/>
            <a:ext cx="1412110" cy="509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998" y="1858386"/>
            <a:ext cx="1007712" cy="1007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862" y="113831"/>
            <a:ext cx="1412110" cy="105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unknown.jpg" descr="unknown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7637" y="2957796"/>
            <a:ext cx="1244436" cy="1244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868" y="4173151"/>
            <a:ext cx="747974" cy="747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7154" y="5070795"/>
            <a:ext cx="1020508" cy="1007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Composition in ISO-Space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A5C63-8CBD-FB46-9F94-AE755575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35" y="1001205"/>
            <a:ext cx="6660322" cy="48555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E6BC73-4A3C-D34B-A1C9-2369E654C51B}"/>
              </a:ext>
            </a:extLst>
          </p:cNvPr>
          <p:cNvSpPr/>
          <p:nvPr/>
        </p:nvSpPr>
        <p:spPr>
          <a:xfrm>
            <a:off x="1047170" y="5685130"/>
            <a:ext cx="6514051" cy="270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 err="1">
                <a:sym typeface="Arial"/>
              </a:rPr>
              <a:t>Kracht</a:t>
            </a:r>
            <a:r>
              <a:rPr lang="en-US" sz="1100" dirty="0">
                <a:sym typeface="Arial"/>
              </a:rPr>
              <a:t>, M. (2002). On the semantics of locatives. </a:t>
            </a:r>
            <a:r>
              <a:rPr lang="en-US" sz="1100" i="1" dirty="0">
                <a:sym typeface="Arial"/>
              </a:rPr>
              <a:t>Linguistics and philosophy 25</a:t>
            </a:r>
            <a:r>
              <a:rPr lang="en-US" sz="1100" dirty="0">
                <a:sym typeface="Arial"/>
              </a:rPr>
              <a:t>(2), 157–232. </a:t>
            </a:r>
          </a:p>
        </p:txBody>
      </p:sp>
    </p:spTree>
    <p:extLst>
      <p:ext uri="{BB962C8B-B14F-4D97-AF65-F5344CB8AC3E}">
        <p14:creationId xmlns:p14="http://schemas.microsoft.com/office/powerpoint/2010/main" val="4172965103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Multimodal Referring Expressions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BEF96-D428-804D-A1B5-FC39347D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1220229"/>
            <a:ext cx="8830675" cy="4266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75681D-6C23-984A-9907-7D67D53DC45B}"/>
              </a:ext>
            </a:extLst>
          </p:cNvPr>
          <p:cNvSpPr/>
          <p:nvPr/>
        </p:nvSpPr>
        <p:spPr>
          <a:xfrm>
            <a:off x="1238731" y="5714027"/>
            <a:ext cx="58723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3" indent="0" defTabSz="1072895">
              <a:buSzPts val="2100"/>
              <a:buNone/>
              <a:defRPr sz="2112"/>
            </a:pPr>
            <a:r>
              <a:rPr lang="en-US" sz="1100" dirty="0"/>
              <a:t>Krishnaswamy, N., and Pustejovsky, J. (2020). A Formal Analysis of Multimodal Referring Strategies Under Common Ground. Proceedings of LREC. </a:t>
            </a:r>
          </a:p>
        </p:txBody>
      </p:sp>
    </p:spTree>
    <p:extLst>
      <p:ext uri="{BB962C8B-B14F-4D97-AF65-F5344CB8AC3E}">
        <p14:creationId xmlns:p14="http://schemas.microsoft.com/office/powerpoint/2010/main" val="4193746491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Multimodal Referring Expressions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75681D-6C23-984A-9907-7D67D53DC45B}"/>
              </a:ext>
            </a:extLst>
          </p:cNvPr>
          <p:cNvSpPr/>
          <p:nvPr/>
        </p:nvSpPr>
        <p:spPr>
          <a:xfrm>
            <a:off x="1238731" y="5714027"/>
            <a:ext cx="58723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3" indent="0" defTabSz="1072895">
              <a:buSzPts val="2100"/>
              <a:buNone/>
              <a:defRPr sz="2112"/>
            </a:pPr>
            <a:r>
              <a:rPr lang="en-US" sz="1100" dirty="0"/>
              <a:t>Krishnaswamy, N., and Pustejovsky, J. (2020). A Formal Analysis of Multimodal Referring Strategies Under Common Ground. Proceedings of LREC.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AC7B74-E8DA-1742-BBE6-4B9312E7D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7" y="1408087"/>
            <a:ext cx="8825593" cy="40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44773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Multimodal Referring Expressions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75681D-6C23-984A-9907-7D67D53DC45B}"/>
              </a:ext>
            </a:extLst>
          </p:cNvPr>
          <p:cNvSpPr/>
          <p:nvPr/>
        </p:nvSpPr>
        <p:spPr>
          <a:xfrm>
            <a:off x="1238731" y="5714027"/>
            <a:ext cx="58723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3" indent="0" defTabSz="1072895">
              <a:buSzPts val="2100"/>
              <a:buNone/>
              <a:defRPr sz="2112"/>
            </a:pPr>
            <a:r>
              <a:rPr lang="en-US" sz="1100" dirty="0"/>
              <a:t>Krishnaswamy, N., and Pustejovsky, J. (2019). Generating a Novel Dataset of Multimodal Referring Expressions. In Proceedings of the 13th International Conference on Computational Semantics.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E597A-6E4F-9A4B-BE98-8ED8EF72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6" y="1387483"/>
            <a:ext cx="9000033" cy="4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7619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Multimodal Referring Expressions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03898-E124-6F45-A2C5-462E85BC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1" y="1689561"/>
            <a:ext cx="8759037" cy="39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93116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Multimodal Referring Expressions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93B88-834A-B743-A3AE-8DC998DF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4" y="1428526"/>
            <a:ext cx="8960163" cy="40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84834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Multimodal Dialogue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EFA04-0A13-B24E-BEC3-B0202AC8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4" y="1396378"/>
            <a:ext cx="7358402" cy="46206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6CF78D-C3E3-8D4B-A160-E943A2C7D1E0}"/>
              </a:ext>
            </a:extLst>
          </p:cNvPr>
          <p:cNvSpPr/>
          <p:nvPr/>
        </p:nvSpPr>
        <p:spPr>
          <a:xfrm>
            <a:off x="445699" y="1009853"/>
            <a:ext cx="7210628" cy="895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Language and Gesture determine Situated Grounding</a:t>
            </a:r>
          </a:p>
          <a:p>
            <a:r>
              <a:rPr lang="en-US" dirty="0"/>
              <a:t>“That block, move it there.”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A986D-8340-2C4D-B4CA-5F287221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117" y="3963045"/>
            <a:ext cx="3426973" cy="26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112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Reasoning and Affordance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CBD01-8AF6-2642-AFFC-0AA5DA21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3" y="911025"/>
            <a:ext cx="6267930" cy="3319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7A236-006B-5941-9AC9-4C056D28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02" y="3936292"/>
            <a:ext cx="3786741" cy="174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91782-2ED5-CB40-814A-DE664AB88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1" y="3747802"/>
            <a:ext cx="5278821" cy="29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60054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Learning with Affordances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4AF2E-F3B1-67C4-3BB2-293BBA7A02F3}"/>
              </a:ext>
            </a:extLst>
          </p:cNvPr>
          <p:cNvSpPr txBox="1"/>
          <p:nvPr/>
        </p:nvSpPr>
        <p:spPr>
          <a:xfrm>
            <a:off x="3285811" y="6029011"/>
            <a:ext cx="438580" cy="52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5CCE6-BD3E-1E8B-B643-77108F7C6B56}"/>
              </a:ext>
            </a:extLst>
          </p:cNvPr>
          <p:cNvSpPr txBox="1"/>
          <p:nvPr/>
        </p:nvSpPr>
        <p:spPr>
          <a:xfrm>
            <a:off x="540444" y="5393820"/>
            <a:ext cx="8063111" cy="931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Krishnaswamy, Nikhil, and James Pustejovsky. "Affordance embeddings for situated language understanding." </a:t>
            </a:r>
          </a:p>
          <a:p>
            <a:pPr marL="0" indent="0">
              <a:buNone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Frontiers in artificial intelligence 5 (2022): 774752.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8D0D4DE-C842-7CE8-8AF6-1BD226E3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44" y="1172636"/>
            <a:ext cx="7772400" cy="39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8825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70338" y="0"/>
            <a:ext cx="9003324" cy="743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2800" dirty="0"/>
              <a:t>Different Tasks -  Different Spatial Representations</a:t>
            </a:r>
            <a:endParaRPr sz="28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19F694-D99E-3446-B251-0C9674864055}"/>
              </a:ext>
            </a:extLst>
          </p:cNvPr>
          <p:cNvSpPr txBox="1">
            <a:spLocks/>
          </p:cNvSpPr>
          <p:nvPr/>
        </p:nvSpPr>
        <p:spPr>
          <a:xfrm>
            <a:off x="604010" y="1647929"/>
            <a:ext cx="7572270" cy="424767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800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8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6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Textual-based inferences can employ lexical resources (</a:t>
            </a:r>
            <a:r>
              <a:rPr lang="en-US" dirty="0" err="1"/>
              <a:t>VerbNet</a:t>
            </a:r>
            <a:r>
              <a:rPr lang="en-US" dirty="0"/>
              <a:t>, </a:t>
            </a:r>
            <a:r>
              <a:rPr lang="en-US" dirty="0" err="1"/>
              <a:t>VerbAtlas</a:t>
            </a:r>
            <a:r>
              <a:rPr lang="en-US" dirty="0"/>
              <a:t>), annotated datasets (ISO-Space, </a:t>
            </a:r>
            <a:r>
              <a:rPr lang="en-US" dirty="0" err="1"/>
              <a:t>SpRL</a:t>
            </a:r>
            <a:r>
              <a:rPr lang="en-US" dirty="0"/>
              <a:t>), as well as architectures that enable multimodal embeddings with aligned image-caption pairs.</a:t>
            </a:r>
          </a:p>
          <a:p>
            <a:pPr hangingPunct="1"/>
            <a:r>
              <a:rPr lang="en-US" dirty="0"/>
              <a:t>Situated dialogue and HRI tasks cannot so readily rely on these solutions. </a:t>
            </a:r>
          </a:p>
          <a:p>
            <a:pPr hangingPunct="1"/>
            <a:r>
              <a:rPr lang="en-US" dirty="0"/>
              <a:t>Real HHI, HCI, and HRI require a model of how the agents are embodied in the interaction</a:t>
            </a:r>
          </a:p>
          <a:p>
            <a:pPr hangingPunct="1"/>
            <a:r>
              <a:rPr lang="en-US" dirty="0"/>
              <a:t>As well as an understanding of how objects under discussion are situated and grounded.</a:t>
            </a:r>
          </a:p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642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/>
              <a:t>Eigenplace</a:t>
            </a:r>
            <a:r>
              <a:rPr lang="en-US" dirty="0"/>
              <a:t> Function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99DE5-F455-0749-83D4-C2BFD472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25" y="1305453"/>
            <a:ext cx="6900336" cy="44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321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/>
              <a:t>Eigenplace</a:t>
            </a:r>
            <a:r>
              <a:rPr lang="en-US" dirty="0"/>
              <a:t> Coercion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E63ED-E2AB-2241-8CE5-9E50BA0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26" y="1392684"/>
            <a:ext cx="5468748" cy="37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339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Paths in ISO-Space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8101A1-ACEF-1045-8CEF-A38E683E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83" y="1098685"/>
            <a:ext cx="7555763" cy="50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40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Path Interpretation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E01EB-47DE-9B43-B349-4B95F4FE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4" y="1496122"/>
            <a:ext cx="7722704" cy="49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5491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Path Interpretation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1D875-9D5B-3242-9395-B9426244A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4" y="1103152"/>
            <a:ext cx="7077001" cy="46912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DA094-0E65-7B4E-9369-39F015F2C0EC}"/>
              </a:ext>
            </a:extLst>
          </p:cNvPr>
          <p:cNvSpPr/>
          <p:nvPr/>
        </p:nvSpPr>
        <p:spPr>
          <a:xfrm>
            <a:off x="1215355" y="5361941"/>
            <a:ext cx="6077825" cy="4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/>
              <a:t>Mani I., Pustejovsky J., Interpreting Motion: Grounded Representations for Spatial Language, Oxford University Press, 2012.</a:t>
            </a:r>
          </a:p>
        </p:txBody>
      </p:sp>
    </p:spTree>
    <p:extLst>
      <p:ext uri="{BB962C8B-B14F-4D97-AF65-F5344CB8AC3E}">
        <p14:creationId xmlns:p14="http://schemas.microsoft.com/office/powerpoint/2010/main" val="8861941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Path Interpretation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6A8A6B-B4AD-C047-924B-2C13894B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0" y="942712"/>
            <a:ext cx="7673009" cy="3916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F16F72-4920-584A-9D8D-A718E2F9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40" y="4422169"/>
            <a:ext cx="5804807" cy="20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78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ISO-Space Annotation of Path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F600C-6CC2-054C-8A8B-6C05E089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1735324"/>
            <a:ext cx="7812157" cy="39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501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How Verbs Encode Paths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BFDD1-8E90-8A4E-9704-58EDF511C77D}"/>
              </a:ext>
            </a:extLst>
          </p:cNvPr>
          <p:cNvSpPr/>
          <p:nvPr/>
        </p:nvSpPr>
        <p:spPr>
          <a:xfrm>
            <a:off x="873795" y="947611"/>
            <a:ext cx="6978334" cy="423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Languages have two strategies to convey movement of an object through space </a:t>
            </a:r>
          </a:p>
          <a:p>
            <a:pPr lvl="1"/>
            <a:r>
              <a:rPr lang="en-US" dirty="0"/>
              <a:t>Path Motion: John arrived at home. </a:t>
            </a:r>
          </a:p>
          <a:p>
            <a:pPr lvl="1"/>
            <a:r>
              <a:rPr lang="en-US" dirty="0"/>
              <a:t>Manner Motion: John walked. </a:t>
            </a:r>
          </a:p>
          <a:p>
            <a:pPr marL="0" indent="0">
              <a:buNone/>
            </a:pPr>
            <a:endParaRPr lang="en-US" dirty="0">
              <a:latin typeface="CMSS10"/>
            </a:endParaRPr>
          </a:p>
          <a:p>
            <a:r>
              <a:rPr lang="en-US" dirty="0">
                <a:latin typeface="CMSS10"/>
              </a:rPr>
              <a:t>Language encodes motion in Path and Manner constructions </a:t>
            </a:r>
          </a:p>
          <a:p>
            <a:pPr lvl="1"/>
            <a:r>
              <a:rPr lang="en-US" dirty="0">
                <a:latin typeface="CMSS10"/>
              </a:rPr>
              <a:t>Path: change with distinguished location</a:t>
            </a:r>
          </a:p>
          <a:p>
            <a:pPr lvl="1"/>
            <a:r>
              <a:rPr lang="en-US" dirty="0">
                <a:latin typeface="CMSS10"/>
              </a:rPr>
              <a:t>Manner: motion with no distinguished locations</a:t>
            </a:r>
          </a:p>
          <a:p>
            <a:pPr lvl="1"/>
            <a:r>
              <a:rPr lang="en-US" dirty="0">
                <a:latin typeface="CMSS10"/>
              </a:rPr>
              <a:t>Manner and paths may compose.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A99F1-DBF4-3D48-AD96-26CED8D0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95" y="5069511"/>
            <a:ext cx="1631990" cy="1568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81324-43CC-624F-83CC-D6EAD5FA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846" y="5066012"/>
            <a:ext cx="2107694" cy="15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739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How Verbs Make Paths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51333-C596-2445-B31F-28769F52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1" y="995194"/>
            <a:ext cx="7907798" cy="4036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DD660-825D-C047-BB80-5A2DAE7C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01" y="4074094"/>
            <a:ext cx="5592307" cy="19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874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00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Table of Content</a:t>
            </a:r>
          </a:p>
        </p:txBody>
      </p:sp>
      <p:sp>
        <p:nvSpPr>
          <p:cNvPr id="501" name="Challenges and Motivating Applications…"/>
          <p:cNvSpPr txBox="1"/>
          <p:nvPr/>
        </p:nvSpPr>
        <p:spPr>
          <a:xfrm>
            <a:off x="680883" y="1256871"/>
            <a:ext cx="7782234" cy="458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Challenges and Motivating Applications</a:t>
            </a:r>
          </a:p>
          <a:p>
            <a:r>
              <a:t>Spatial Representations (AMR+ )</a:t>
            </a:r>
          </a:p>
          <a:p>
            <a:r>
              <a:t>Spatial Reasoning (commonsense in navigation, human object interaction, making the information explicit for reasoning) </a:t>
            </a:r>
          </a:p>
          <a:p>
            <a:r>
              <a:t>Spatial Information Extraction</a:t>
            </a:r>
          </a:p>
          <a:p>
            <a:r>
              <a:t>Downstream tasks</a:t>
            </a:r>
          </a:p>
          <a:p>
            <a:pPr lvl="1">
              <a:buSzPct val="75000"/>
              <a:buChar char="■"/>
            </a:pPr>
            <a:r>
              <a:t>(Visual) Question Answering</a:t>
            </a:r>
          </a:p>
          <a:p>
            <a:pPr lvl="1">
              <a:buSzPct val="75000"/>
              <a:buChar char="■"/>
            </a:pPr>
            <a:r>
              <a:t>Navigation and Instruction Following</a:t>
            </a:r>
          </a:p>
          <a:p>
            <a:pPr lvl="1">
              <a:buSzPct val="75000"/>
              <a:buChar char="■"/>
            </a:pPr>
            <a:r>
              <a:t>Situated grounding =&gt; spatial reasoning </a:t>
            </a:r>
          </a:p>
          <a:p>
            <a:pPr lvl="1">
              <a:buSzPct val="75000"/>
              <a:buChar char="■"/>
            </a:pPr>
            <a:r>
              <a:t>Talking to Self-driving Cars =&gt; add navigation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Reasoning with Paths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931F7E-F7DF-5D42-A38D-23BCBC5C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18" y="1560444"/>
            <a:ext cx="8154763" cy="41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02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Temporally Anchored Paths in Text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B68A10-B03F-4D48-BDAE-0DD30292A600}"/>
              </a:ext>
            </a:extLst>
          </p:cNvPr>
          <p:cNvSpPr/>
          <p:nvPr/>
        </p:nvSpPr>
        <p:spPr>
          <a:xfrm>
            <a:off x="576470" y="1689652"/>
            <a:ext cx="8179904" cy="267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David </a:t>
            </a:r>
            <a:r>
              <a:rPr lang="en-US" dirty="0">
                <a:solidFill>
                  <a:srgbClr val="AF1D15"/>
                </a:solidFill>
              </a:rPr>
              <a:t>left</a:t>
            </a:r>
            <a:r>
              <a:rPr lang="en-US" dirty="0"/>
              <a:t> </a:t>
            </a:r>
            <a:r>
              <a:rPr lang="en-US" dirty="0">
                <a:solidFill>
                  <a:schemeClr val="hlink"/>
                </a:solidFill>
              </a:rPr>
              <a:t>San Cristobal de Las Casas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4 days ago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David </a:t>
            </a:r>
            <a:r>
              <a:rPr lang="en-US" dirty="0">
                <a:solidFill>
                  <a:srgbClr val="AF1D15"/>
                </a:solidFill>
              </a:rPr>
              <a:t>arrived</a:t>
            </a:r>
            <a:r>
              <a:rPr lang="en-US" dirty="0"/>
              <a:t> in </a:t>
            </a:r>
            <a:r>
              <a:rPr lang="en-US" dirty="0" err="1">
                <a:solidFill>
                  <a:schemeClr val="hlink"/>
                </a:solidFill>
              </a:rPr>
              <a:t>Ocosingo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that day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next day</a:t>
            </a:r>
            <a:r>
              <a:rPr lang="en-US" dirty="0"/>
              <a:t>, David </a:t>
            </a:r>
            <a:r>
              <a:rPr lang="en-US" dirty="0">
                <a:solidFill>
                  <a:srgbClr val="AF1D15"/>
                </a:solidFill>
              </a:rPr>
              <a:t>biked</a:t>
            </a:r>
            <a:r>
              <a:rPr lang="en-US" dirty="0"/>
              <a:t> to </a:t>
            </a:r>
            <a:r>
              <a:rPr lang="en-US" dirty="0">
                <a:solidFill>
                  <a:schemeClr val="hlink"/>
                </a:solidFill>
              </a:rPr>
              <a:t>Agua Azul</a:t>
            </a:r>
            <a:r>
              <a:rPr lang="en-US" dirty="0"/>
              <a:t> and </a:t>
            </a:r>
            <a:r>
              <a:rPr lang="en-US" dirty="0">
                <a:solidFill>
                  <a:srgbClr val="AF1D15"/>
                </a:solidFill>
              </a:rPr>
              <a:t>played</a:t>
            </a:r>
            <a:r>
              <a:rPr lang="en-US" dirty="0"/>
              <a:t> in the waterfalls there for </a:t>
            </a:r>
            <a:r>
              <a:rPr lang="en-US" dirty="0">
                <a:solidFill>
                  <a:schemeClr val="accent2"/>
                </a:solidFill>
              </a:rPr>
              <a:t>4 hours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David </a:t>
            </a:r>
            <a:r>
              <a:rPr lang="en-US" dirty="0">
                <a:solidFill>
                  <a:srgbClr val="AF1D15"/>
                </a:solidFill>
              </a:rPr>
              <a:t>spent</a:t>
            </a:r>
            <a:r>
              <a:rPr lang="en-US" dirty="0"/>
              <a:t> the </a:t>
            </a:r>
            <a:r>
              <a:rPr lang="en-US" dirty="0">
                <a:solidFill>
                  <a:schemeClr val="accent2"/>
                </a:solidFill>
              </a:rPr>
              <a:t>next day</a:t>
            </a:r>
            <a:r>
              <a:rPr lang="en-US" dirty="0"/>
              <a:t> at the </a:t>
            </a:r>
            <a:r>
              <a:rPr lang="en-US" dirty="0">
                <a:solidFill>
                  <a:schemeClr val="hlink"/>
                </a:solidFill>
              </a:rPr>
              <a:t>ruins of Palenque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following day</a:t>
            </a:r>
            <a:r>
              <a:rPr lang="en-US" dirty="0"/>
              <a:t>, David </a:t>
            </a:r>
            <a:r>
              <a:rPr lang="en-US" dirty="0">
                <a:solidFill>
                  <a:srgbClr val="AF1D15"/>
                </a:solidFill>
              </a:rPr>
              <a:t>drove</a:t>
            </a:r>
            <a:r>
              <a:rPr lang="en-US" dirty="0"/>
              <a:t> to the </a:t>
            </a:r>
            <a:r>
              <a:rPr lang="en-US" dirty="0">
                <a:solidFill>
                  <a:schemeClr val="hlink"/>
                </a:solidFill>
              </a:rPr>
              <a:t>border</a:t>
            </a:r>
            <a:r>
              <a:rPr lang="en-US" dirty="0"/>
              <a:t> </a:t>
            </a:r>
            <a:r>
              <a:rPr lang="en-US" dirty="0">
                <a:solidFill>
                  <a:schemeClr val="hlink"/>
                </a:solidFill>
              </a:rPr>
              <a:t>with Guatemala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A20676-4F6F-BC46-B4D3-8F5EB2B9DF46}"/>
              </a:ext>
            </a:extLst>
          </p:cNvPr>
          <p:cNvSpPr/>
          <p:nvPr/>
        </p:nvSpPr>
        <p:spPr>
          <a:xfrm>
            <a:off x="449035" y="4918856"/>
            <a:ext cx="7674429" cy="1773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dirty="0"/>
              <a:t>Pustejovsky, J., &amp; Moszkowicz, J. L. (2011). The qualitative spatial dynamics of motion in language. Spatial Cognition &amp; Computation, 11(1), 15-44.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dirty="0"/>
              <a:t>Mani I., Pustejovsky J., Interpreting Motion: Grounded Representations for Spatial Language, Oxford University Press, 2012.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dirty="0"/>
              <a:t>Pustejovsky, J., Moszkowicz, J. L., &amp; </a:t>
            </a:r>
            <a:r>
              <a:rPr lang="en-US" sz="1200" dirty="0" err="1"/>
              <a:t>Verhagen</a:t>
            </a:r>
            <a:r>
              <a:rPr lang="en-US" sz="1200" dirty="0"/>
              <a:t>, M. (2011, January). ISO-Space: The annotation of spatial information in language. In Proceedings of the Sixth Joint ISO-ACL SIGSEM Workshop on Interoperable Semantic Annotation (Vol. 6, pp. 1-9).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47740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186" name="Picture 2" descr="bikeMa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8763000" cy="5357813"/>
          </a:xfrm>
        </p:spPr>
      </p:pic>
      <p:sp>
        <p:nvSpPr>
          <p:cNvPr id="605187" name="Text Box 3"/>
          <p:cNvSpPr txBox="1">
            <a:spLocks noChangeArrowheads="1"/>
          </p:cNvSpPr>
          <p:nvPr/>
        </p:nvSpPr>
        <p:spPr bwMode="auto">
          <a:xfrm>
            <a:off x="212725" y="5865813"/>
            <a:ext cx="8321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/>
              <a:t>David </a:t>
            </a:r>
            <a:r>
              <a:rPr lang="en-US" sz="2800">
                <a:solidFill>
                  <a:srgbClr val="AF1D15"/>
                </a:solidFill>
              </a:rPr>
              <a:t>left</a:t>
            </a:r>
            <a:r>
              <a:rPr lang="en-US" sz="2800"/>
              <a:t> </a:t>
            </a:r>
            <a:r>
              <a:rPr lang="en-US" sz="2800">
                <a:solidFill>
                  <a:schemeClr val="hlink"/>
                </a:solidFill>
              </a:rPr>
              <a:t>San Cristobal de Las Casas</a:t>
            </a:r>
            <a:r>
              <a:rPr lang="en-US" sz="2800"/>
              <a:t> </a:t>
            </a:r>
            <a:r>
              <a:rPr lang="en-US" sz="2800">
                <a:solidFill>
                  <a:schemeClr val="accent2"/>
                </a:solidFill>
              </a:rPr>
              <a:t>4 days ago</a:t>
            </a:r>
            <a:r>
              <a:rPr lang="en-US" sz="2800"/>
              <a:t>.</a:t>
            </a:r>
          </a:p>
        </p:txBody>
      </p:sp>
      <p:sp>
        <p:nvSpPr>
          <p:cNvPr id="605188" name="Line 4"/>
          <p:cNvSpPr>
            <a:spLocks noChangeShapeType="1"/>
          </p:cNvSpPr>
          <p:nvPr/>
        </p:nvSpPr>
        <p:spPr bwMode="auto">
          <a:xfrm flipH="1" flipV="1">
            <a:off x="990600" y="4038600"/>
            <a:ext cx="685800" cy="2286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89" name="Text Box 5"/>
          <p:cNvSpPr txBox="1">
            <a:spLocks noChangeArrowheads="1"/>
          </p:cNvSpPr>
          <p:nvPr/>
        </p:nvSpPr>
        <p:spPr bwMode="auto">
          <a:xfrm>
            <a:off x="1295400" y="4648200"/>
            <a:ext cx="20732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05190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8286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err="1"/>
              <a:t>Ocosingo</a:t>
            </a:r>
            <a:endParaRPr lang="en-US" sz="1200" dirty="0"/>
          </a:p>
        </p:txBody>
      </p:sp>
      <p:sp>
        <p:nvSpPr>
          <p:cNvPr id="605191" name="Text Box 7"/>
          <p:cNvSpPr txBox="1">
            <a:spLocks noChangeArrowheads="1"/>
          </p:cNvSpPr>
          <p:nvPr/>
        </p:nvSpPr>
        <p:spPr bwMode="auto">
          <a:xfrm>
            <a:off x="2743200" y="2209800"/>
            <a:ext cx="8794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05192" name="Text Box 8"/>
          <p:cNvSpPr txBox="1">
            <a:spLocks noChangeArrowheads="1"/>
          </p:cNvSpPr>
          <p:nvPr/>
        </p:nvSpPr>
        <p:spPr bwMode="auto">
          <a:xfrm>
            <a:off x="2514600" y="1143000"/>
            <a:ext cx="1430338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05193" name="Text Box 9"/>
          <p:cNvSpPr txBox="1">
            <a:spLocks noChangeArrowheads="1"/>
          </p:cNvSpPr>
          <p:nvPr/>
        </p:nvSpPr>
        <p:spPr bwMode="auto">
          <a:xfrm>
            <a:off x="6629400" y="2209800"/>
            <a:ext cx="17430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05194" name="Text Box 10"/>
          <p:cNvSpPr txBox="1">
            <a:spLocks noChangeArrowheads="1"/>
          </p:cNvSpPr>
          <p:nvPr/>
        </p:nvSpPr>
        <p:spPr bwMode="auto">
          <a:xfrm>
            <a:off x="228600" y="3657600"/>
            <a:ext cx="2667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b="1"/>
              <a:t>Leave(David, S.C., 20060303)</a:t>
            </a:r>
          </a:p>
        </p:txBody>
      </p:sp>
      <p:sp>
        <p:nvSpPr>
          <p:cNvPr id="605195" name="Line 11"/>
          <p:cNvSpPr>
            <a:spLocks noChangeShapeType="1"/>
          </p:cNvSpPr>
          <p:nvPr/>
        </p:nvSpPr>
        <p:spPr bwMode="auto">
          <a:xfrm flipV="1">
            <a:off x="1828800" y="3886200"/>
            <a:ext cx="762000" cy="3810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96" name="Line 12"/>
          <p:cNvSpPr>
            <a:spLocks noChangeShapeType="1"/>
          </p:cNvSpPr>
          <p:nvPr/>
        </p:nvSpPr>
        <p:spPr bwMode="auto">
          <a:xfrm>
            <a:off x="1828800" y="4648200"/>
            <a:ext cx="762000" cy="4572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97" name="Line 13"/>
          <p:cNvSpPr>
            <a:spLocks noChangeShapeType="1"/>
          </p:cNvSpPr>
          <p:nvPr/>
        </p:nvSpPr>
        <p:spPr bwMode="auto">
          <a:xfrm flipV="1">
            <a:off x="1905000" y="4267200"/>
            <a:ext cx="990600" cy="1524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98" name="Line 14"/>
          <p:cNvSpPr>
            <a:spLocks noChangeShapeType="1"/>
          </p:cNvSpPr>
          <p:nvPr/>
        </p:nvSpPr>
        <p:spPr bwMode="auto">
          <a:xfrm flipH="1" flipV="1">
            <a:off x="838200" y="4419600"/>
            <a:ext cx="762000" cy="762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5199" name="Line 15"/>
          <p:cNvSpPr>
            <a:spLocks noChangeShapeType="1"/>
          </p:cNvSpPr>
          <p:nvPr/>
        </p:nvSpPr>
        <p:spPr bwMode="auto">
          <a:xfrm flipH="1">
            <a:off x="1143000" y="4648200"/>
            <a:ext cx="457200" cy="4572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46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234" name="Picture 2" descr="bikeMa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8763000" cy="5357813"/>
          </a:xfrm>
        </p:spPr>
      </p:pic>
      <p:sp>
        <p:nvSpPr>
          <p:cNvPr id="607235" name="Text Box 3"/>
          <p:cNvSpPr txBox="1">
            <a:spLocks noChangeArrowheads="1"/>
          </p:cNvSpPr>
          <p:nvPr/>
        </p:nvSpPr>
        <p:spPr bwMode="auto">
          <a:xfrm>
            <a:off x="212725" y="5865813"/>
            <a:ext cx="83216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/>
              <a:t>David </a:t>
            </a:r>
            <a:r>
              <a:rPr lang="en-US" sz="2800">
                <a:solidFill>
                  <a:srgbClr val="AF1D15"/>
                </a:solidFill>
              </a:rPr>
              <a:t>arrived</a:t>
            </a:r>
            <a:r>
              <a:rPr lang="en-US" sz="2800"/>
              <a:t> in </a:t>
            </a:r>
            <a:r>
              <a:rPr lang="en-US" sz="2800">
                <a:solidFill>
                  <a:schemeClr val="hlink"/>
                </a:solidFill>
              </a:rPr>
              <a:t>Ocosingo</a:t>
            </a:r>
            <a:r>
              <a:rPr lang="en-US" sz="2800"/>
              <a:t> </a:t>
            </a:r>
            <a:r>
              <a:rPr lang="en-US" sz="2800">
                <a:solidFill>
                  <a:schemeClr val="accent2"/>
                </a:solidFill>
              </a:rPr>
              <a:t>that day</a:t>
            </a:r>
            <a:r>
              <a:rPr lang="en-US" sz="2800"/>
              <a:t>.</a:t>
            </a:r>
          </a:p>
        </p:txBody>
      </p:sp>
      <p:sp>
        <p:nvSpPr>
          <p:cNvPr id="607236" name="Line 4"/>
          <p:cNvSpPr>
            <a:spLocks noChangeShapeType="1"/>
          </p:cNvSpPr>
          <p:nvPr/>
        </p:nvSpPr>
        <p:spPr bwMode="auto">
          <a:xfrm flipV="1">
            <a:off x="1905000" y="3810000"/>
            <a:ext cx="1828800" cy="5334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7237" name="Text Box 5"/>
          <p:cNvSpPr txBox="1">
            <a:spLocks noChangeArrowheads="1"/>
          </p:cNvSpPr>
          <p:nvPr/>
        </p:nvSpPr>
        <p:spPr bwMode="auto">
          <a:xfrm>
            <a:off x="1295400" y="4648200"/>
            <a:ext cx="20732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07238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8286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07239" name="Text Box 7"/>
          <p:cNvSpPr txBox="1">
            <a:spLocks noChangeArrowheads="1"/>
          </p:cNvSpPr>
          <p:nvPr/>
        </p:nvSpPr>
        <p:spPr bwMode="auto">
          <a:xfrm>
            <a:off x="2743200" y="2209800"/>
            <a:ext cx="8794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07240" name="Text Box 8"/>
          <p:cNvSpPr txBox="1">
            <a:spLocks noChangeArrowheads="1"/>
          </p:cNvSpPr>
          <p:nvPr/>
        </p:nvSpPr>
        <p:spPr bwMode="auto">
          <a:xfrm>
            <a:off x="2514600" y="1143000"/>
            <a:ext cx="1430338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07241" name="Text Box 9"/>
          <p:cNvSpPr txBox="1">
            <a:spLocks noChangeArrowheads="1"/>
          </p:cNvSpPr>
          <p:nvPr/>
        </p:nvSpPr>
        <p:spPr bwMode="auto">
          <a:xfrm>
            <a:off x="6629400" y="2209800"/>
            <a:ext cx="17430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07242" name="Text Box 10"/>
          <p:cNvSpPr txBox="1">
            <a:spLocks noChangeArrowheads="1"/>
          </p:cNvSpPr>
          <p:nvPr/>
        </p:nvSpPr>
        <p:spPr bwMode="auto">
          <a:xfrm>
            <a:off x="3962400" y="3429000"/>
            <a:ext cx="26670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b="1"/>
              <a:t>Arrive(David, Ocosingo, 20060303)</a:t>
            </a:r>
          </a:p>
        </p:txBody>
      </p:sp>
    </p:spTree>
    <p:extLst>
      <p:ext uri="{BB962C8B-B14F-4D97-AF65-F5344CB8AC3E}">
        <p14:creationId xmlns:p14="http://schemas.microsoft.com/office/powerpoint/2010/main" val="337142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282" name="Picture 2" descr="bikeMa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8763000" cy="5357813"/>
          </a:xfrm>
        </p:spPr>
      </p:pic>
      <p:sp>
        <p:nvSpPr>
          <p:cNvPr id="609283" name="Text Box 3"/>
          <p:cNvSpPr txBox="1">
            <a:spLocks noChangeArrowheads="1"/>
          </p:cNvSpPr>
          <p:nvPr/>
        </p:nvSpPr>
        <p:spPr bwMode="auto">
          <a:xfrm>
            <a:off x="212725" y="5865813"/>
            <a:ext cx="832167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/>
              <a:t>The </a:t>
            </a:r>
            <a:r>
              <a:rPr lang="en-US" sz="2800">
                <a:solidFill>
                  <a:schemeClr val="accent2"/>
                </a:solidFill>
              </a:rPr>
              <a:t>next day</a:t>
            </a:r>
            <a:r>
              <a:rPr lang="en-US" sz="2800"/>
              <a:t>, David </a:t>
            </a:r>
            <a:r>
              <a:rPr lang="en-US" sz="2800">
                <a:solidFill>
                  <a:srgbClr val="AF1D15"/>
                </a:solidFill>
              </a:rPr>
              <a:t>biked</a:t>
            </a:r>
            <a:r>
              <a:rPr lang="en-US" sz="2800"/>
              <a:t> to </a:t>
            </a:r>
            <a:r>
              <a:rPr lang="en-US" sz="2800">
                <a:solidFill>
                  <a:schemeClr val="hlink"/>
                </a:solidFill>
              </a:rPr>
              <a:t>Agua Azul</a:t>
            </a:r>
            <a:r>
              <a:rPr lang="en-US" sz="2800"/>
              <a:t> and </a:t>
            </a:r>
            <a:r>
              <a:rPr lang="en-US" sz="2800">
                <a:solidFill>
                  <a:srgbClr val="AF1D15"/>
                </a:solidFill>
              </a:rPr>
              <a:t>played</a:t>
            </a:r>
            <a:r>
              <a:rPr lang="en-US" sz="2800"/>
              <a:t> in the waterfalls there for </a:t>
            </a:r>
            <a:r>
              <a:rPr lang="en-US" sz="2800">
                <a:solidFill>
                  <a:schemeClr val="accent2"/>
                </a:solidFill>
              </a:rPr>
              <a:t>4 hours</a:t>
            </a:r>
            <a:r>
              <a:rPr lang="en-US" sz="2800"/>
              <a:t>.</a:t>
            </a:r>
          </a:p>
        </p:txBody>
      </p:sp>
      <p:sp>
        <p:nvSpPr>
          <p:cNvPr id="609284" name="Line 4"/>
          <p:cNvSpPr>
            <a:spLocks noChangeShapeType="1"/>
          </p:cNvSpPr>
          <p:nvPr/>
        </p:nvSpPr>
        <p:spPr bwMode="auto">
          <a:xfrm flipV="1">
            <a:off x="1905000" y="3810000"/>
            <a:ext cx="1828800" cy="5334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9285" name="Text Box 5"/>
          <p:cNvSpPr txBox="1">
            <a:spLocks noChangeArrowheads="1"/>
          </p:cNvSpPr>
          <p:nvPr/>
        </p:nvSpPr>
        <p:spPr bwMode="auto">
          <a:xfrm>
            <a:off x="1295400" y="4648200"/>
            <a:ext cx="20732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09286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8286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09287" name="Text Box 7"/>
          <p:cNvSpPr txBox="1">
            <a:spLocks noChangeArrowheads="1"/>
          </p:cNvSpPr>
          <p:nvPr/>
        </p:nvSpPr>
        <p:spPr bwMode="auto">
          <a:xfrm>
            <a:off x="2743200" y="2209800"/>
            <a:ext cx="8794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09288" name="Text Box 8"/>
          <p:cNvSpPr txBox="1">
            <a:spLocks noChangeArrowheads="1"/>
          </p:cNvSpPr>
          <p:nvPr/>
        </p:nvSpPr>
        <p:spPr bwMode="auto">
          <a:xfrm>
            <a:off x="2514600" y="1143000"/>
            <a:ext cx="1430338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09289" name="Text Box 9"/>
          <p:cNvSpPr txBox="1">
            <a:spLocks noChangeArrowheads="1"/>
          </p:cNvSpPr>
          <p:nvPr/>
        </p:nvSpPr>
        <p:spPr bwMode="auto">
          <a:xfrm>
            <a:off x="6629400" y="2209800"/>
            <a:ext cx="17430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09290" name="Line 10"/>
          <p:cNvSpPr>
            <a:spLocks noChangeShapeType="1"/>
          </p:cNvSpPr>
          <p:nvPr/>
        </p:nvSpPr>
        <p:spPr bwMode="auto">
          <a:xfrm flipH="1" flipV="1">
            <a:off x="3810000" y="2590800"/>
            <a:ext cx="76200" cy="9906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9291" name="Text Box 11"/>
          <p:cNvSpPr txBox="1">
            <a:spLocks noChangeArrowheads="1"/>
          </p:cNvSpPr>
          <p:nvPr/>
        </p:nvSpPr>
        <p:spPr bwMode="auto">
          <a:xfrm>
            <a:off x="3962400" y="2895600"/>
            <a:ext cx="24384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b="1"/>
              <a:t>Bike(David, to_Agua Azul, 20060304)</a:t>
            </a:r>
          </a:p>
        </p:txBody>
      </p:sp>
    </p:spTree>
    <p:extLst>
      <p:ext uri="{BB962C8B-B14F-4D97-AF65-F5344CB8AC3E}">
        <p14:creationId xmlns:p14="http://schemas.microsoft.com/office/powerpoint/2010/main" val="1857519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330" name="Picture 2" descr="bikeMa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8763000" cy="5357813"/>
          </a:xfrm>
        </p:spPr>
      </p:pic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212725" y="5865813"/>
            <a:ext cx="832167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/>
              <a:t>The </a:t>
            </a:r>
            <a:r>
              <a:rPr lang="en-US" sz="2800">
                <a:solidFill>
                  <a:schemeClr val="accent2"/>
                </a:solidFill>
              </a:rPr>
              <a:t>next day</a:t>
            </a:r>
            <a:r>
              <a:rPr lang="en-US" sz="2800"/>
              <a:t>, David </a:t>
            </a:r>
            <a:r>
              <a:rPr lang="en-US" sz="2800">
                <a:solidFill>
                  <a:srgbClr val="AF1D15"/>
                </a:solidFill>
              </a:rPr>
              <a:t>biked</a:t>
            </a:r>
            <a:r>
              <a:rPr lang="en-US" sz="2800"/>
              <a:t> to </a:t>
            </a:r>
            <a:r>
              <a:rPr lang="en-US" sz="2800">
                <a:solidFill>
                  <a:schemeClr val="hlink"/>
                </a:solidFill>
              </a:rPr>
              <a:t>Agua Azul</a:t>
            </a:r>
            <a:r>
              <a:rPr lang="en-US" sz="2800"/>
              <a:t> and </a:t>
            </a:r>
            <a:r>
              <a:rPr lang="en-US" sz="2800">
                <a:solidFill>
                  <a:srgbClr val="AF1D15"/>
                </a:solidFill>
              </a:rPr>
              <a:t>played</a:t>
            </a:r>
            <a:r>
              <a:rPr lang="en-US" sz="2800"/>
              <a:t> in the waterfalls there for </a:t>
            </a:r>
            <a:r>
              <a:rPr lang="en-US" sz="2800">
                <a:solidFill>
                  <a:schemeClr val="accent2"/>
                </a:solidFill>
              </a:rPr>
              <a:t>4 hours</a:t>
            </a:r>
            <a:r>
              <a:rPr lang="en-US" sz="2800"/>
              <a:t>.</a:t>
            </a:r>
          </a:p>
        </p:txBody>
      </p:sp>
      <p:sp>
        <p:nvSpPr>
          <p:cNvPr id="611332" name="Line 4"/>
          <p:cNvSpPr>
            <a:spLocks noChangeShapeType="1"/>
          </p:cNvSpPr>
          <p:nvPr/>
        </p:nvSpPr>
        <p:spPr bwMode="auto">
          <a:xfrm flipV="1">
            <a:off x="1905000" y="3810000"/>
            <a:ext cx="1828800" cy="5334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1333" name="Text Box 5"/>
          <p:cNvSpPr txBox="1">
            <a:spLocks noChangeArrowheads="1"/>
          </p:cNvSpPr>
          <p:nvPr/>
        </p:nvSpPr>
        <p:spPr bwMode="auto">
          <a:xfrm>
            <a:off x="1295400" y="4648200"/>
            <a:ext cx="20732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11334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8286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11335" name="Text Box 7"/>
          <p:cNvSpPr txBox="1">
            <a:spLocks noChangeArrowheads="1"/>
          </p:cNvSpPr>
          <p:nvPr/>
        </p:nvSpPr>
        <p:spPr bwMode="auto">
          <a:xfrm>
            <a:off x="2743200" y="2209800"/>
            <a:ext cx="8794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11336" name="Text Box 8"/>
          <p:cNvSpPr txBox="1">
            <a:spLocks noChangeArrowheads="1"/>
          </p:cNvSpPr>
          <p:nvPr/>
        </p:nvSpPr>
        <p:spPr bwMode="auto">
          <a:xfrm>
            <a:off x="2514600" y="1143000"/>
            <a:ext cx="1430338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11337" name="Text Box 9"/>
          <p:cNvSpPr txBox="1">
            <a:spLocks noChangeArrowheads="1"/>
          </p:cNvSpPr>
          <p:nvPr/>
        </p:nvSpPr>
        <p:spPr bwMode="auto">
          <a:xfrm>
            <a:off x="6629400" y="2209800"/>
            <a:ext cx="17430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11338" name="Line 10"/>
          <p:cNvSpPr>
            <a:spLocks noChangeShapeType="1"/>
          </p:cNvSpPr>
          <p:nvPr/>
        </p:nvSpPr>
        <p:spPr bwMode="auto">
          <a:xfrm flipH="1" flipV="1">
            <a:off x="3810000" y="2590800"/>
            <a:ext cx="76200" cy="9906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1339" name="Text Box 11"/>
          <p:cNvSpPr txBox="1">
            <a:spLocks noChangeArrowheads="1"/>
          </p:cNvSpPr>
          <p:nvPr/>
        </p:nvSpPr>
        <p:spPr bwMode="auto">
          <a:xfrm>
            <a:off x="3962400" y="2133600"/>
            <a:ext cx="23622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b="1"/>
              <a:t>Play(David, Agua Azul(waterfalls), P4H)</a:t>
            </a:r>
          </a:p>
        </p:txBody>
      </p:sp>
    </p:spTree>
    <p:extLst>
      <p:ext uri="{BB962C8B-B14F-4D97-AF65-F5344CB8AC3E}">
        <p14:creationId xmlns:p14="http://schemas.microsoft.com/office/powerpoint/2010/main" val="35025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378" name="Picture 2" descr="bikeMa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8763000" cy="5357813"/>
          </a:xfrm>
        </p:spPr>
      </p:pic>
      <p:sp>
        <p:nvSpPr>
          <p:cNvPr id="613379" name="Text Box 3"/>
          <p:cNvSpPr txBox="1">
            <a:spLocks noChangeArrowheads="1"/>
          </p:cNvSpPr>
          <p:nvPr/>
        </p:nvSpPr>
        <p:spPr bwMode="auto">
          <a:xfrm>
            <a:off x="212725" y="5865813"/>
            <a:ext cx="83216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/>
              <a:t>David </a:t>
            </a:r>
            <a:r>
              <a:rPr lang="en-US" sz="2800">
                <a:solidFill>
                  <a:srgbClr val="AF1D15"/>
                </a:solidFill>
              </a:rPr>
              <a:t>spent</a:t>
            </a:r>
            <a:r>
              <a:rPr lang="en-US" sz="2800"/>
              <a:t> the </a:t>
            </a:r>
            <a:r>
              <a:rPr lang="en-US" sz="2800">
                <a:solidFill>
                  <a:schemeClr val="accent2"/>
                </a:solidFill>
              </a:rPr>
              <a:t>next day</a:t>
            </a:r>
            <a:r>
              <a:rPr lang="en-US" sz="2800"/>
              <a:t> at the </a:t>
            </a:r>
            <a:r>
              <a:rPr lang="en-US" sz="2800">
                <a:solidFill>
                  <a:schemeClr val="hlink"/>
                </a:solidFill>
              </a:rPr>
              <a:t>ruins of Palenque</a:t>
            </a:r>
            <a:r>
              <a:rPr lang="en-US" sz="2800"/>
              <a:t>.</a:t>
            </a:r>
          </a:p>
        </p:txBody>
      </p:sp>
      <p:sp>
        <p:nvSpPr>
          <p:cNvPr id="613380" name="Line 4"/>
          <p:cNvSpPr>
            <a:spLocks noChangeShapeType="1"/>
          </p:cNvSpPr>
          <p:nvPr/>
        </p:nvSpPr>
        <p:spPr bwMode="auto">
          <a:xfrm flipV="1">
            <a:off x="1905000" y="3810000"/>
            <a:ext cx="1828800" cy="5334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3381" name="Text Box 5"/>
          <p:cNvSpPr txBox="1">
            <a:spLocks noChangeArrowheads="1"/>
          </p:cNvSpPr>
          <p:nvPr/>
        </p:nvSpPr>
        <p:spPr bwMode="auto">
          <a:xfrm>
            <a:off x="1295400" y="4648200"/>
            <a:ext cx="21653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13382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8572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13383" name="Text Box 7"/>
          <p:cNvSpPr txBox="1">
            <a:spLocks noChangeArrowheads="1"/>
          </p:cNvSpPr>
          <p:nvPr/>
        </p:nvSpPr>
        <p:spPr bwMode="auto">
          <a:xfrm>
            <a:off x="2743200" y="2209800"/>
            <a:ext cx="8572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13384" name="Text Box 8"/>
          <p:cNvSpPr txBox="1">
            <a:spLocks noChangeArrowheads="1"/>
          </p:cNvSpPr>
          <p:nvPr/>
        </p:nvSpPr>
        <p:spPr bwMode="auto">
          <a:xfrm>
            <a:off x="2514600" y="1143000"/>
            <a:ext cx="14795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13385" name="Text Box 9"/>
          <p:cNvSpPr txBox="1">
            <a:spLocks noChangeArrowheads="1"/>
          </p:cNvSpPr>
          <p:nvPr/>
        </p:nvSpPr>
        <p:spPr bwMode="auto">
          <a:xfrm>
            <a:off x="6629400" y="2209800"/>
            <a:ext cx="17843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13386" name="Line 10"/>
          <p:cNvSpPr>
            <a:spLocks noChangeShapeType="1"/>
          </p:cNvSpPr>
          <p:nvPr/>
        </p:nvSpPr>
        <p:spPr bwMode="auto">
          <a:xfrm flipH="1" flipV="1">
            <a:off x="3810000" y="2590800"/>
            <a:ext cx="76200" cy="9906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3387" name="Text Box 11"/>
          <p:cNvSpPr txBox="1">
            <a:spLocks noChangeArrowheads="1"/>
          </p:cNvSpPr>
          <p:nvPr/>
        </p:nvSpPr>
        <p:spPr bwMode="auto">
          <a:xfrm>
            <a:off x="4419600" y="990600"/>
            <a:ext cx="23622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b="1"/>
              <a:t>Spend(David, Ruins, 20060305)</a:t>
            </a:r>
          </a:p>
        </p:txBody>
      </p:sp>
      <p:sp>
        <p:nvSpPr>
          <p:cNvPr id="613388" name="Line 12"/>
          <p:cNvSpPr>
            <a:spLocks noChangeShapeType="1"/>
          </p:cNvSpPr>
          <p:nvPr/>
        </p:nvSpPr>
        <p:spPr bwMode="auto">
          <a:xfrm flipV="1">
            <a:off x="3810000" y="1371600"/>
            <a:ext cx="381000" cy="838200"/>
          </a:xfrm>
          <a:prstGeom prst="line">
            <a:avLst/>
          </a:prstGeom>
          <a:noFill/>
          <a:ln w="38100">
            <a:solidFill>
              <a:srgbClr val="AF1D15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9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26" name="Picture 2" descr="bikeMap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400"/>
            <a:ext cx="8763000" cy="5357813"/>
          </a:xfrm>
        </p:spPr>
      </p:pic>
      <p:sp>
        <p:nvSpPr>
          <p:cNvPr id="615427" name="Text Box 3"/>
          <p:cNvSpPr txBox="1">
            <a:spLocks noChangeArrowheads="1"/>
          </p:cNvSpPr>
          <p:nvPr/>
        </p:nvSpPr>
        <p:spPr bwMode="auto">
          <a:xfrm>
            <a:off x="212725" y="5865813"/>
            <a:ext cx="832167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/>
              <a:t>The </a:t>
            </a:r>
            <a:r>
              <a:rPr lang="en-US" sz="2800">
                <a:solidFill>
                  <a:schemeClr val="accent2"/>
                </a:solidFill>
              </a:rPr>
              <a:t>following day</a:t>
            </a:r>
            <a:r>
              <a:rPr lang="en-US" sz="2800"/>
              <a:t>, David </a:t>
            </a:r>
            <a:r>
              <a:rPr lang="en-US" sz="2800">
                <a:solidFill>
                  <a:srgbClr val="AF1D15"/>
                </a:solidFill>
              </a:rPr>
              <a:t>drove</a:t>
            </a:r>
            <a:r>
              <a:rPr lang="en-US" sz="2800"/>
              <a:t> to the </a:t>
            </a:r>
            <a:r>
              <a:rPr lang="en-US" sz="2800">
                <a:solidFill>
                  <a:schemeClr val="hlink"/>
                </a:solidFill>
              </a:rPr>
              <a:t>border</a:t>
            </a:r>
            <a:r>
              <a:rPr lang="en-US" sz="2800"/>
              <a:t> </a:t>
            </a:r>
            <a:r>
              <a:rPr lang="en-US" sz="2800">
                <a:solidFill>
                  <a:schemeClr val="hlink"/>
                </a:solidFill>
              </a:rPr>
              <a:t>with Guatemala</a:t>
            </a:r>
            <a:r>
              <a:rPr lang="en-US" sz="2800"/>
              <a:t>.</a:t>
            </a:r>
          </a:p>
        </p:txBody>
      </p:sp>
      <p:sp>
        <p:nvSpPr>
          <p:cNvPr id="615428" name="Line 4"/>
          <p:cNvSpPr>
            <a:spLocks noChangeShapeType="1"/>
          </p:cNvSpPr>
          <p:nvPr/>
        </p:nvSpPr>
        <p:spPr bwMode="auto">
          <a:xfrm flipV="1">
            <a:off x="1905000" y="3810000"/>
            <a:ext cx="1828800" cy="5334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429" name="Text Box 5"/>
          <p:cNvSpPr txBox="1">
            <a:spLocks noChangeArrowheads="1"/>
          </p:cNvSpPr>
          <p:nvPr/>
        </p:nvSpPr>
        <p:spPr bwMode="auto">
          <a:xfrm>
            <a:off x="1295400" y="4648200"/>
            <a:ext cx="21653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15430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8572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15431" name="Text Box 7"/>
          <p:cNvSpPr txBox="1">
            <a:spLocks noChangeArrowheads="1"/>
          </p:cNvSpPr>
          <p:nvPr/>
        </p:nvSpPr>
        <p:spPr bwMode="auto">
          <a:xfrm>
            <a:off x="2743200" y="2209800"/>
            <a:ext cx="8572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15432" name="Text Box 8"/>
          <p:cNvSpPr txBox="1">
            <a:spLocks noChangeArrowheads="1"/>
          </p:cNvSpPr>
          <p:nvPr/>
        </p:nvSpPr>
        <p:spPr bwMode="auto">
          <a:xfrm>
            <a:off x="2514600" y="1143000"/>
            <a:ext cx="14795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15433" name="Text Box 9"/>
          <p:cNvSpPr txBox="1">
            <a:spLocks noChangeArrowheads="1"/>
          </p:cNvSpPr>
          <p:nvPr/>
        </p:nvSpPr>
        <p:spPr bwMode="auto">
          <a:xfrm>
            <a:off x="6629400" y="2209800"/>
            <a:ext cx="17843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15434" name="Line 10"/>
          <p:cNvSpPr>
            <a:spLocks noChangeShapeType="1"/>
          </p:cNvSpPr>
          <p:nvPr/>
        </p:nvSpPr>
        <p:spPr bwMode="auto">
          <a:xfrm flipH="1" flipV="1">
            <a:off x="3810000" y="2590800"/>
            <a:ext cx="76200" cy="9906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435" name="Line 11"/>
          <p:cNvSpPr>
            <a:spLocks noChangeShapeType="1"/>
          </p:cNvSpPr>
          <p:nvPr/>
        </p:nvSpPr>
        <p:spPr bwMode="auto">
          <a:xfrm>
            <a:off x="4495800" y="1371600"/>
            <a:ext cx="1981200" cy="11430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436" name="Text Box 12"/>
          <p:cNvSpPr txBox="1">
            <a:spLocks noChangeArrowheads="1"/>
          </p:cNvSpPr>
          <p:nvPr/>
        </p:nvSpPr>
        <p:spPr bwMode="auto">
          <a:xfrm>
            <a:off x="5715000" y="1524000"/>
            <a:ext cx="23622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b="1"/>
              <a:t>Drive(David, to_Border, 20060306)</a:t>
            </a:r>
          </a:p>
        </p:txBody>
      </p:sp>
      <p:sp>
        <p:nvSpPr>
          <p:cNvPr id="615437" name="Line 13"/>
          <p:cNvSpPr>
            <a:spLocks noChangeShapeType="1"/>
          </p:cNvSpPr>
          <p:nvPr/>
        </p:nvSpPr>
        <p:spPr bwMode="auto">
          <a:xfrm flipV="1">
            <a:off x="3810000" y="1371600"/>
            <a:ext cx="381000" cy="8382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9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474" name="Picture 2" descr="bikeMapCr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67691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7475" name="Line 3"/>
          <p:cNvSpPr>
            <a:spLocks noChangeShapeType="1"/>
          </p:cNvSpPr>
          <p:nvPr/>
        </p:nvSpPr>
        <p:spPr bwMode="auto">
          <a:xfrm flipV="1">
            <a:off x="1295400" y="4038600"/>
            <a:ext cx="838200" cy="2286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476" name="Text Box 4"/>
          <p:cNvSpPr txBox="1">
            <a:spLocks noChangeArrowheads="1"/>
          </p:cNvSpPr>
          <p:nvPr/>
        </p:nvSpPr>
        <p:spPr bwMode="auto">
          <a:xfrm>
            <a:off x="1371600" y="4343400"/>
            <a:ext cx="21653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17477" name="Text Box 5"/>
          <p:cNvSpPr txBox="1">
            <a:spLocks noChangeArrowheads="1"/>
          </p:cNvSpPr>
          <p:nvPr/>
        </p:nvSpPr>
        <p:spPr bwMode="auto">
          <a:xfrm>
            <a:off x="3657600" y="3810000"/>
            <a:ext cx="8572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17478" name="Text Box 6"/>
          <p:cNvSpPr txBox="1">
            <a:spLocks noChangeArrowheads="1"/>
          </p:cNvSpPr>
          <p:nvPr/>
        </p:nvSpPr>
        <p:spPr bwMode="auto">
          <a:xfrm>
            <a:off x="2438400" y="1828800"/>
            <a:ext cx="8572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Agua Azul</a:t>
            </a:r>
          </a:p>
        </p:txBody>
      </p:sp>
      <p:sp>
        <p:nvSpPr>
          <p:cNvPr id="617479" name="Text Box 7"/>
          <p:cNvSpPr txBox="1">
            <a:spLocks noChangeArrowheads="1"/>
          </p:cNvSpPr>
          <p:nvPr/>
        </p:nvSpPr>
        <p:spPr bwMode="auto">
          <a:xfrm>
            <a:off x="2514600" y="609600"/>
            <a:ext cx="14795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17480" name="Text Box 8"/>
          <p:cNvSpPr txBox="1">
            <a:spLocks noChangeArrowheads="1"/>
          </p:cNvSpPr>
          <p:nvPr/>
        </p:nvSpPr>
        <p:spPr bwMode="auto">
          <a:xfrm>
            <a:off x="4724400" y="1981200"/>
            <a:ext cx="17843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17481" name="Line 9"/>
          <p:cNvSpPr>
            <a:spLocks noChangeShapeType="1"/>
          </p:cNvSpPr>
          <p:nvPr/>
        </p:nvSpPr>
        <p:spPr bwMode="auto">
          <a:xfrm flipH="1" flipV="1">
            <a:off x="381000" y="3810000"/>
            <a:ext cx="685800" cy="4572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482" name="Line 10"/>
          <p:cNvSpPr>
            <a:spLocks noChangeShapeType="1"/>
          </p:cNvSpPr>
          <p:nvPr/>
        </p:nvSpPr>
        <p:spPr bwMode="auto">
          <a:xfrm flipV="1">
            <a:off x="1143000" y="3657600"/>
            <a:ext cx="533400" cy="6096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483" name="Line 11"/>
          <p:cNvSpPr>
            <a:spLocks noChangeShapeType="1"/>
          </p:cNvSpPr>
          <p:nvPr/>
        </p:nvSpPr>
        <p:spPr bwMode="auto">
          <a:xfrm>
            <a:off x="1219200" y="4572000"/>
            <a:ext cx="533400" cy="3048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484" name="Line 12"/>
          <p:cNvSpPr>
            <a:spLocks noChangeShapeType="1"/>
          </p:cNvSpPr>
          <p:nvPr/>
        </p:nvSpPr>
        <p:spPr bwMode="auto">
          <a:xfrm flipH="1" flipV="1">
            <a:off x="381000" y="4343400"/>
            <a:ext cx="609600" cy="762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485" name="Line 13"/>
          <p:cNvSpPr>
            <a:spLocks noChangeShapeType="1"/>
          </p:cNvSpPr>
          <p:nvPr/>
        </p:nvSpPr>
        <p:spPr bwMode="auto">
          <a:xfrm flipH="1">
            <a:off x="609600" y="4572000"/>
            <a:ext cx="381000" cy="3048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486" name="Text Box 14"/>
          <p:cNvSpPr txBox="1">
            <a:spLocks noChangeArrowheads="1"/>
          </p:cNvSpPr>
          <p:nvPr/>
        </p:nvSpPr>
        <p:spPr bwMode="auto">
          <a:xfrm>
            <a:off x="0" y="5105400"/>
            <a:ext cx="88249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left</a:t>
            </a:r>
            <a:r>
              <a:rPr lang="en-US" sz="1800"/>
              <a:t> </a:t>
            </a:r>
            <a:r>
              <a:rPr lang="en-US" sz="1800">
                <a:solidFill>
                  <a:schemeClr val="hlink"/>
                </a:solidFill>
              </a:rPr>
              <a:t>San Cristobal de Las Casas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4 days ago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arrived</a:t>
            </a:r>
            <a:r>
              <a:rPr lang="en-US" sz="1800"/>
              <a:t> in </a:t>
            </a:r>
            <a:r>
              <a:rPr lang="en-US" sz="1800">
                <a:solidFill>
                  <a:schemeClr val="hlink"/>
                </a:solidFill>
              </a:rPr>
              <a:t>Ocosingo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that day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biked</a:t>
            </a:r>
            <a:r>
              <a:rPr lang="en-US" sz="1800"/>
              <a:t> to </a:t>
            </a:r>
            <a:r>
              <a:rPr lang="en-US" sz="1800">
                <a:solidFill>
                  <a:schemeClr val="hlink"/>
                </a:solidFill>
              </a:rPr>
              <a:t>Agua Azul</a:t>
            </a:r>
            <a:r>
              <a:rPr lang="en-US" sz="1800"/>
              <a:t> and </a:t>
            </a:r>
            <a:r>
              <a:rPr lang="en-US" sz="1800">
                <a:solidFill>
                  <a:srgbClr val="AF1D15"/>
                </a:solidFill>
              </a:rPr>
              <a:t>played</a:t>
            </a:r>
            <a:r>
              <a:rPr lang="en-US" sz="1800"/>
              <a:t> in the waterfalls there for </a:t>
            </a:r>
            <a:r>
              <a:rPr lang="en-US" sz="1800">
                <a:solidFill>
                  <a:schemeClr val="accent2"/>
                </a:solidFill>
              </a:rPr>
              <a:t>4 hours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spent</a:t>
            </a:r>
            <a:r>
              <a:rPr lang="en-US" sz="1800"/>
              <a:t> 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 at the </a:t>
            </a:r>
            <a:r>
              <a:rPr lang="en-US" sz="1800">
                <a:solidFill>
                  <a:schemeClr val="hlink"/>
                </a:solidFill>
              </a:rPr>
              <a:t>ruins of Palenque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following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drove</a:t>
            </a:r>
            <a:r>
              <a:rPr lang="en-US" sz="1800"/>
              <a:t> to the </a:t>
            </a:r>
            <a:r>
              <a:rPr lang="en-US" sz="1800">
                <a:solidFill>
                  <a:schemeClr val="hlink"/>
                </a:solidFill>
              </a:rPr>
              <a:t>border</a:t>
            </a:r>
            <a:r>
              <a:rPr lang="en-US" sz="1800"/>
              <a:t> with Guatemala.</a:t>
            </a:r>
          </a:p>
        </p:txBody>
      </p:sp>
      <p:sp>
        <p:nvSpPr>
          <p:cNvPr id="617487" name="Text Box 15"/>
          <p:cNvSpPr txBox="1">
            <a:spLocks noChangeArrowheads="1"/>
          </p:cNvSpPr>
          <p:nvPr/>
        </p:nvSpPr>
        <p:spPr bwMode="auto">
          <a:xfrm>
            <a:off x="7162800" y="4343400"/>
            <a:ext cx="180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March 3, 2006</a:t>
            </a:r>
          </a:p>
        </p:txBody>
      </p:sp>
      <p:sp>
        <p:nvSpPr>
          <p:cNvPr id="617488" name="Rectangle 16"/>
          <p:cNvSpPr>
            <a:spLocks noChangeArrowheads="1"/>
          </p:cNvSpPr>
          <p:nvPr/>
        </p:nvSpPr>
        <p:spPr bwMode="auto">
          <a:xfrm>
            <a:off x="7551738" y="-476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7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bikeMapCr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67691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9523" name="Line 3"/>
          <p:cNvSpPr>
            <a:spLocks noChangeShapeType="1"/>
          </p:cNvSpPr>
          <p:nvPr/>
        </p:nvSpPr>
        <p:spPr bwMode="auto">
          <a:xfrm flipV="1">
            <a:off x="1295400" y="3733800"/>
            <a:ext cx="2133600" cy="5334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9524" name="Text Box 4"/>
          <p:cNvSpPr txBox="1">
            <a:spLocks noChangeArrowheads="1"/>
          </p:cNvSpPr>
          <p:nvPr/>
        </p:nvSpPr>
        <p:spPr bwMode="auto">
          <a:xfrm>
            <a:off x="1371600" y="4343400"/>
            <a:ext cx="21653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19525" name="Text Box 5"/>
          <p:cNvSpPr txBox="1">
            <a:spLocks noChangeArrowheads="1"/>
          </p:cNvSpPr>
          <p:nvPr/>
        </p:nvSpPr>
        <p:spPr bwMode="auto">
          <a:xfrm>
            <a:off x="3657600" y="3810000"/>
            <a:ext cx="8572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19526" name="Text Box 6"/>
          <p:cNvSpPr txBox="1">
            <a:spLocks noChangeArrowheads="1"/>
          </p:cNvSpPr>
          <p:nvPr/>
        </p:nvSpPr>
        <p:spPr bwMode="auto">
          <a:xfrm>
            <a:off x="2438400" y="1828800"/>
            <a:ext cx="8572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19527" name="Text Box 7"/>
          <p:cNvSpPr txBox="1">
            <a:spLocks noChangeArrowheads="1"/>
          </p:cNvSpPr>
          <p:nvPr/>
        </p:nvSpPr>
        <p:spPr bwMode="auto">
          <a:xfrm>
            <a:off x="2514600" y="609600"/>
            <a:ext cx="14795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19528" name="Text Box 8"/>
          <p:cNvSpPr txBox="1">
            <a:spLocks noChangeArrowheads="1"/>
          </p:cNvSpPr>
          <p:nvPr/>
        </p:nvSpPr>
        <p:spPr bwMode="auto">
          <a:xfrm>
            <a:off x="4724400" y="1981200"/>
            <a:ext cx="17843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19529" name="Text Box 9"/>
          <p:cNvSpPr txBox="1">
            <a:spLocks noChangeArrowheads="1"/>
          </p:cNvSpPr>
          <p:nvPr/>
        </p:nvSpPr>
        <p:spPr bwMode="auto">
          <a:xfrm>
            <a:off x="0" y="5105400"/>
            <a:ext cx="88249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left</a:t>
            </a:r>
            <a:r>
              <a:rPr lang="en-US" sz="1800"/>
              <a:t> </a:t>
            </a:r>
            <a:r>
              <a:rPr lang="en-US" sz="1800">
                <a:solidFill>
                  <a:schemeClr val="hlink"/>
                </a:solidFill>
              </a:rPr>
              <a:t>San Cristobal de Las Casas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4 days ago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arrived</a:t>
            </a:r>
            <a:r>
              <a:rPr lang="en-US" sz="1800"/>
              <a:t> in </a:t>
            </a:r>
            <a:r>
              <a:rPr lang="en-US" sz="1800">
                <a:solidFill>
                  <a:schemeClr val="hlink"/>
                </a:solidFill>
              </a:rPr>
              <a:t>Ocosingo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that day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biked</a:t>
            </a:r>
            <a:r>
              <a:rPr lang="en-US" sz="1800"/>
              <a:t> to </a:t>
            </a:r>
            <a:r>
              <a:rPr lang="en-US" sz="1800">
                <a:solidFill>
                  <a:schemeClr val="hlink"/>
                </a:solidFill>
              </a:rPr>
              <a:t>Agua Azul</a:t>
            </a:r>
            <a:r>
              <a:rPr lang="en-US" sz="1800"/>
              <a:t> and </a:t>
            </a:r>
            <a:r>
              <a:rPr lang="en-US" sz="1800">
                <a:solidFill>
                  <a:srgbClr val="AF1D15"/>
                </a:solidFill>
              </a:rPr>
              <a:t>played</a:t>
            </a:r>
            <a:r>
              <a:rPr lang="en-US" sz="1800"/>
              <a:t> in the waterfalls there for </a:t>
            </a:r>
            <a:r>
              <a:rPr lang="en-US" sz="1800">
                <a:solidFill>
                  <a:schemeClr val="accent2"/>
                </a:solidFill>
              </a:rPr>
              <a:t>4 hours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spent</a:t>
            </a:r>
            <a:r>
              <a:rPr lang="en-US" sz="1800"/>
              <a:t> 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 at the </a:t>
            </a:r>
            <a:r>
              <a:rPr lang="en-US" sz="1800">
                <a:solidFill>
                  <a:schemeClr val="hlink"/>
                </a:solidFill>
              </a:rPr>
              <a:t>ruins of Palenque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following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drove</a:t>
            </a:r>
            <a:r>
              <a:rPr lang="en-US" sz="1800"/>
              <a:t> to the </a:t>
            </a:r>
            <a:r>
              <a:rPr lang="en-US" sz="1800">
                <a:solidFill>
                  <a:schemeClr val="hlink"/>
                </a:solidFill>
              </a:rPr>
              <a:t>border</a:t>
            </a:r>
            <a:r>
              <a:rPr lang="en-US" sz="1800"/>
              <a:t> with Guatemala.</a:t>
            </a:r>
          </a:p>
        </p:txBody>
      </p:sp>
      <p:sp>
        <p:nvSpPr>
          <p:cNvPr id="619530" name="Text Box 10"/>
          <p:cNvSpPr txBox="1">
            <a:spLocks noChangeArrowheads="1"/>
          </p:cNvSpPr>
          <p:nvPr/>
        </p:nvSpPr>
        <p:spPr bwMode="auto">
          <a:xfrm>
            <a:off x="7162800" y="3717925"/>
            <a:ext cx="180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March 3, 2006</a:t>
            </a:r>
          </a:p>
        </p:txBody>
      </p:sp>
    </p:spTree>
    <p:extLst>
      <p:ext uri="{BB962C8B-B14F-4D97-AF65-F5344CB8AC3E}">
        <p14:creationId xmlns:p14="http://schemas.microsoft.com/office/powerpoint/2010/main" val="393077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Table of Content</a:t>
            </a:r>
          </a:p>
        </p:txBody>
      </p:sp>
      <p:sp>
        <p:nvSpPr>
          <p:cNvPr id="437" name="Challenges and Motivating Applications…"/>
          <p:cNvSpPr txBox="1"/>
          <p:nvPr/>
        </p:nvSpPr>
        <p:spPr>
          <a:xfrm>
            <a:off x="680883" y="1417400"/>
            <a:ext cx="6509704" cy="436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>
                <a:solidFill>
                  <a:schemeClr val="tx2"/>
                </a:solidFill>
              </a:rPr>
              <a:t>Challenges and Motivating Applications</a:t>
            </a:r>
          </a:p>
          <a:p>
            <a:r>
              <a:rPr dirty="0"/>
              <a:t>Spatial Representation</a:t>
            </a:r>
          </a:p>
          <a:p>
            <a:r>
              <a:rPr dirty="0">
                <a:solidFill>
                  <a:schemeClr val="tx2"/>
                </a:solidFill>
              </a:rPr>
              <a:t>Spatial Information Extraction</a:t>
            </a:r>
          </a:p>
          <a:p>
            <a:r>
              <a:rPr dirty="0"/>
              <a:t>Spatial Reasoning</a:t>
            </a:r>
          </a:p>
          <a:p>
            <a:r>
              <a:rPr dirty="0"/>
              <a:t>Downstream tasks</a:t>
            </a:r>
          </a:p>
          <a:p>
            <a:pPr lvl="1">
              <a:buSzPct val="75000"/>
              <a:buChar char="■"/>
            </a:pPr>
            <a:r>
              <a:rPr dirty="0">
                <a:solidFill>
                  <a:schemeClr val="tx2"/>
                </a:solidFill>
              </a:rPr>
              <a:t>Visual Question Answering</a:t>
            </a:r>
          </a:p>
          <a:p>
            <a:pPr lvl="1">
              <a:buSzPct val="75000"/>
              <a:buChar char="■"/>
            </a:pPr>
            <a:r>
              <a:rPr dirty="0">
                <a:solidFill>
                  <a:schemeClr val="tx2"/>
                </a:solidFill>
              </a:rPr>
              <a:t>Navigation and Instruction Following</a:t>
            </a:r>
          </a:p>
          <a:p>
            <a:pPr lvl="1">
              <a:buSzPct val="75000"/>
              <a:buChar char="■"/>
            </a:pPr>
            <a:r>
              <a:rPr dirty="0">
                <a:solidFill>
                  <a:schemeClr val="tx1"/>
                </a:solidFill>
              </a:rPr>
              <a:t>Dialogue Systems 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SzPct val="75000"/>
              <a:buFontTx/>
              <a:buChar char="■"/>
            </a:pPr>
            <a:r>
              <a:rPr lang="en-US" dirty="0">
                <a:solidFill>
                  <a:schemeClr val="tx2"/>
                </a:solidFill>
              </a:rPr>
              <a:t>Talking to Self-driving Cars</a:t>
            </a:r>
          </a:p>
          <a:p>
            <a:pPr marL="457200" lvl="1" indent="0">
              <a:buSzPct val="75000"/>
              <a:buNone/>
            </a:pP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570" name="Picture 2" descr="bikeMapCr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67691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1571" name="Line 3"/>
          <p:cNvSpPr>
            <a:spLocks noChangeShapeType="1"/>
          </p:cNvSpPr>
          <p:nvPr/>
        </p:nvSpPr>
        <p:spPr bwMode="auto">
          <a:xfrm flipV="1">
            <a:off x="1295400" y="3733800"/>
            <a:ext cx="2133600" cy="5334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1572" name="Text Box 4"/>
          <p:cNvSpPr txBox="1">
            <a:spLocks noChangeArrowheads="1"/>
          </p:cNvSpPr>
          <p:nvPr/>
        </p:nvSpPr>
        <p:spPr bwMode="auto">
          <a:xfrm>
            <a:off x="1371600" y="4343400"/>
            <a:ext cx="20732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21573" name="Text Box 5"/>
          <p:cNvSpPr txBox="1">
            <a:spLocks noChangeArrowheads="1"/>
          </p:cNvSpPr>
          <p:nvPr/>
        </p:nvSpPr>
        <p:spPr bwMode="auto">
          <a:xfrm>
            <a:off x="3657600" y="3810000"/>
            <a:ext cx="8286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21574" name="Text Box 6"/>
          <p:cNvSpPr txBox="1">
            <a:spLocks noChangeArrowheads="1"/>
          </p:cNvSpPr>
          <p:nvPr/>
        </p:nvSpPr>
        <p:spPr bwMode="auto">
          <a:xfrm>
            <a:off x="2438400" y="1828800"/>
            <a:ext cx="8794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21575" name="Text Box 7"/>
          <p:cNvSpPr txBox="1">
            <a:spLocks noChangeArrowheads="1"/>
          </p:cNvSpPr>
          <p:nvPr/>
        </p:nvSpPr>
        <p:spPr bwMode="auto">
          <a:xfrm>
            <a:off x="2514600" y="609600"/>
            <a:ext cx="1430338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21576" name="Text Box 8"/>
          <p:cNvSpPr txBox="1">
            <a:spLocks noChangeArrowheads="1"/>
          </p:cNvSpPr>
          <p:nvPr/>
        </p:nvSpPr>
        <p:spPr bwMode="auto">
          <a:xfrm>
            <a:off x="4724400" y="1981200"/>
            <a:ext cx="17430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21577" name="Line 9"/>
          <p:cNvSpPr>
            <a:spLocks noChangeShapeType="1"/>
          </p:cNvSpPr>
          <p:nvPr/>
        </p:nvSpPr>
        <p:spPr bwMode="auto">
          <a:xfrm flipH="1" flipV="1">
            <a:off x="3505200" y="2209800"/>
            <a:ext cx="76200" cy="12192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1578" name="Text Box 10"/>
          <p:cNvSpPr txBox="1">
            <a:spLocks noChangeArrowheads="1"/>
          </p:cNvSpPr>
          <p:nvPr/>
        </p:nvSpPr>
        <p:spPr bwMode="auto">
          <a:xfrm>
            <a:off x="0" y="5105400"/>
            <a:ext cx="88249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left</a:t>
            </a:r>
            <a:r>
              <a:rPr lang="en-US" sz="1800"/>
              <a:t> </a:t>
            </a:r>
            <a:r>
              <a:rPr lang="en-US" sz="1800">
                <a:solidFill>
                  <a:schemeClr val="hlink"/>
                </a:solidFill>
              </a:rPr>
              <a:t>San Cristobal de Las Casas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4 days ago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arrived</a:t>
            </a:r>
            <a:r>
              <a:rPr lang="en-US" sz="1800"/>
              <a:t> in </a:t>
            </a:r>
            <a:r>
              <a:rPr lang="en-US" sz="1800">
                <a:solidFill>
                  <a:schemeClr val="hlink"/>
                </a:solidFill>
              </a:rPr>
              <a:t>Ocosingo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that day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biked</a:t>
            </a:r>
            <a:r>
              <a:rPr lang="en-US" sz="1800"/>
              <a:t> to </a:t>
            </a:r>
            <a:r>
              <a:rPr lang="en-US" sz="1800">
                <a:solidFill>
                  <a:schemeClr val="hlink"/>
                </a:solidFill>
              </a:rPr>
              <a:t>Agua Azul</a:t>
            </a:r>
            <a:r>
              <a:rPr lang="en-US" sz="1800"/>
              <a:t> and </a:t>
            </a:r>
            <a:r>
              <a:rPr lang="en-US" sz="1800">
                <a:solidFill>
                  <a:srgbClr val="AF1D15"/>
                </a:solidFill>
              </a:rPr>
              <a:t>played</a:t>
            </a:r>
            <a:r>
              <a:rPr lang="en-US" sz="1800"/>
              <a:t> in the waterfalls there for </a:t>
            </a:r>
            <a:r>
              <a:rPr lang="en-US" sz="1800">
                <a:solidFill>
                  <a:schemeClr val="accent2"/>
                </a:solidFill>
              </a:rPr>
              <a:t>4 hours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spent</a:t>
            </a:r>
            <a:r>
              <a:rPr lang="en-US" sz="1800"/>
              <a:t> 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 at the </a:t>
            </a:r>
            <a:r>
              <a:rPr lang="en-US" sz="1800">
                <a:solidFill>
                  <a:schemeClr val="hlink"/>
                </a:solidFill>
              </a:rPr>
              <a:t>ruins of Palenque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following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drove</a:t>
            </a:r>
            <a:r>
              <a:rPr lang="en-US" sz="1800"/>
              <a:t> to the </a:t>
            </a:r>
            <a:r>
              <a:rPr lang="en-US" sz="1800">
                <a:solidFill>
                  <a:schemeClr val="hlink"/>
                </a:solidFill>
              </a:rPr>
              <a:t>border</a:t>
            </a:r>
            <a:r>
              <a:rPr lang="en-US" sz="1800"/>
              <a:t> with Guatemala.</a:t>
            </a:r>
          </a:p>
        </p:txBody>
      </p:sp>
      <p:sp>
        <p:nvSpPr>
          <p:cNvPr id="621579" name="Text Box 11"/>
          <p:cNvSpPr txBox="1">
            <a:spLocks noChangeArrowheads="1"/>
          </p:cNvSpPr>
          <p:nvPr/>
        </p:nvSpPr>
        <p:spPr bwMode="auto">
          <a:xfrm>
            <a:off x="7162800" y="2819400"/>
            <a:ext cx="180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March 4, 2006</a:t>
            </a:r>
          </a:p>
        </p:txBody>
      </p:sp>
    </p:spTree>
    <p:extLst>
      <p:ext uri="{BB962C8B-B14F-4D97-AF65-F5344CB8AC3E}">
        <p14:creationId xmlns:p14="http://schemas.microsoft.com/office/powerpoint/2010/main" val="3978882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618" name="Picture 2" descr="bikeMapCr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67691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3619" name="Line 3"/>
          <p:cNvSpPr>
            <a:spLocks noChangeShapeType="1"/>
          </p:cNvSpPr>
          <p:nvPr/>
        </p:nvSpPr>
        <p:spPr bwMode="auto">
          <a:xfrm flipV="1">
            <a:off x="1295400" y="3733800"/>
            <a:ext cx="2133600" cy="5334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3620" name="Text Box 4"/>
          <p:cNvSpPr txBox="1">
            <a:spLocks noChangeArrowheads="1"/>
          </p:cNvSpPr>
          <p:nvPr/>
        </p:nvSpPr>
        <p:spPr bwMode="auto">
          <a:xfrm>
            <a:off x="1371600" y="4343400"/>
            <a:ext cx="20732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23621" name="Text Box 5"/>
          <p:cNvSpPr txBox="1">
            <a:spLocks noChangeArrowheads="1"/>
          </p:cNvSpPr>
          <p:nvPr/>
        </p:nvSpPr>
        <p:spPr bwMode="auto">
          <a:xfrm>
            <a:off x="3657600" y="3810000"/>
            <a:ext cx="8286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23622" name="Text Box 6"/>
          <p:cNvSpPr txBox="1">
            <a:spLocks noChangeArrowheads="1"/>
          </p:cNvSpPr>
          <p:nvPr/>
        </p:nvSpPr>
        <p:spPr bwMode="auto">
          <a:xfrm>
            <a:off x="2438400" y="1828800"/>
            <a:ext cx="8794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23623" name="Text Box 7"/>
          <p:cNvSpPr txBox="1">
            <a:spLocks noChangeArrowheads="1"/>
          </p:cNvSpPr>
          <p:nvPr/>
        </p:nvSpPr>
        <p:spPr bwMode="auto">
          <a:xfrm>
            <a:off x="2514600" y="609600"/>
            <a:ext cx="1430338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23624" name="Text Box 8"/>
          <p:cNvSpPr txBox="1">
            <a:spLocks noChangeArrowheads="1"/>
          </p:cNvSpPr>
          <p:nvPr/>
        </p:nvSpPr>
        <p:spPr bwMode="auto">
          <a:xfrm>
            <a:off x="4724400" y="1981200"/>
            <a:ext cx="17430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23625" name="Line 9"/>
          <p:cNvSpPr>
            <a:spLocks noChangeShapeType="1"/>
          </p:cNvSpPr>
          <p:nvPr/>
        </p:nvSpPr>
        <p:spPr bwMode="auto">
          <a:xfrm flipH="1" flipV="1">
            <a:off x="3505200" y="2209800"/>
            <a:ext cx="76200" cy="12192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3626" name="Text Box 10"/>
          <p:cNvSpPr txBox="1">
            <a:spLocks noChangeArrowheads="1"/>
          </p:cNvSpPr>
          <p:nvPr/>
        </p:nvSpPr>
        <p:spPr bwMode="auto">
          <a:xfrm>
            <a:off x="0" y="5105400"/>
            <a:ext cx="88249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left</a:t>
            </a:r>
            <a:r>
              <a:rPr lang="en-US" sz="1800"/>
              <a:t> </a:t>
            </a:r>
            <a:r>
              <a:rPr lang="en-US" sz="1800">
                <a:solidFill>
                  <a:schemeClr val="hlink"/>
                </a:solidFill>
              </a:rPr>
              <a:t>San Cristobal de Las Casas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4 days ago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arrived</a:t>
            </a:r>
            <a:r>
              <a:rPr lang="en-US" sz="1800"/>
              <a:t> in </a:t>
            </a:r>
            <a:r>
              <a:rPr lang="en-US" sz="1800">
                <a:solidFill>
                  <a:schemeClr val="hlink"/>
                </a:solidFill>
              </a:rPr>
              <a:t>Ocosingo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that day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biked</a:t>
            </a:r>
            <a:r>
              <a:rPr lang="en-US" sz="1800"/>
              <a:t> to </a:t>
            </a:r>
            <a:r>
              <a:rPr lang="en-US" sz="1800">
                <a:solidFill>
                  <a:schemeClr val="hlink"/>
                </a:solidFill>
              </a:rPr>
              <a:t>Agua Azul</a:t>
            </a:r>
            <a:r>
              <a:rPr lang="en-US" sz="1800"/>
              <a:t> and </a:t>
            </a:r>
            <a:r>
              <a:rPr lang="en-US" sz="1800">
                <a:solidFill>
                  <a:srgbClr val="AF1D15"/>
                </a:solidFill>
              </a:rPr>
              <a:t>played</a:t>
            </a:r>
            <a:r>
              <a:rPr lang="en-US" sz="1800"/>
              <a:t> in the waterfalls there for </a:t>
            </a:r>
            <a:r>
              <a:rPr lang="en-US" sz="1800">
                <a:solidFill>
                  <a:schemeClr val="accent2"/>
                </a:solidFill>
              </a:rPr>
              <a:t>4 hours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spent</a:t>
            </a:r>
            <a:r>
              <a:rPr lang="en-US" sz="1800"/>
              <a:t> 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 at the </a:t>
            </a:r>
            <a:r>
              <a:rPr lang="en-US" sz="1800">
                <a:solidFill>
                  <a:schemeClr val="hlink"/>
                </a:solidFill>
              </a:rPr>
              <a:t>ruins of Palenque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following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drove</a:t>
            </a:r>
            <a:r>
              <a:rPr lang="en-US" sz="1800"/>
              <a:t> to the </a:t>
            </a:r>
            <a:r>
              <a:rPr lang="en-US" sz="1800">
                <a:solidFill>
                  <a:schemeClr val="hlink"/>
                </a:solidFill>
              </a:rPr>
              <a:t>border</a:t>
            </a:r>
            <a:r>
              <a:rPr lang="en-US" sz="1800"/>
              <a:t> with Guatemala.</a:t>
            </a:r>
          </a:p>
        </p:txBody>
      </p:sp>
      <p:sp>
        <p:nvSpPr>
          <p:cNvPr id="623627" name="Rectangle 11"/>
          <p:cNvSpPr>
            <a:spLocks noChangeArrowheads="1"/>
          </p:cNvSpPr>
          <p:nvPr/>
        </p:nvSpPr>
        <p:spPr bwMode="auto">
          <a:xfrm>
            <a:off x="3352800" y="1752600"/>
            <a:ext cx="381000" cy="457200"/>
          </a:xfrm>
          <a:prstGeom prst="rect">
            <a:avLst/>
          </a:prstGeom>
          <a:noFill/>
          <a:ln w="38100">
            <a:solidFill>
              <a:srgbClr val="AF1D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3628" name="Text Box 12"/>
          <p:cNvSpPr txBox="1">
            <a:spLocks noChangeArrowheads="1"/>
          </p:cNvSpPr>
          <p:nvPr/>
        </p:nvSpPr>
        <p:spPr bwMode="auto">
          <a:xfrm>
            <a:off x="7162800" y="1752600"/>
            <a:ext cx="18081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 hours on </a:t>
            </a:r>
          </a:p>
          <a:p>
            <a:r>
              <a:rPr lang="en-US" sz="2000"/>
              <a:t>March 4, 2006</a:t>
            </a:r>
          </a:p>
        </p:txBody>
      </p:sp>
    </p:spTree>
    <p:extLst>
      <p:ext uri="{BB962C8B-B14F-4D97-AF65-F5344CB8AC3E}">
        <p14:creationId xmlns:p14="http://schemas.microsoft.com/office/powerpoint/2010/main" val="296685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666" name="Picture 2" descr="bikeMapCr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67691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5667" name="Line 3"/>
          <p:cNvSpPr>
            <a:spLocks noChangeShapeType="1"/>
          </p:cNvSpPr>
          <p:nvPr/>
        </p:nvSpPr>
        <p:spPr bwMode="auto">
          <a:xfrm flipV="1">
            <a:off x="1295400" y="3733800"/>
            <a:ext cx="2133600" cy="5334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668" name="Text Box 4"/>
          <p:cNvSpPr txBox="1">
            <a:spLocks noChangeArrowheads="1"/>
          </p:cNvSpPr>
          <p:nvPr/>
        </p:nvSpPr>
        <p:spPr bwMode="auto">
          <a:xfrm>
            <a:off x="1371600" y="4343400"/>
            <a:ext cx="20732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25669" name="Text Box 5"/>
          <p:cNvSpPr txBox="1">
            <a:spLocks noChangeArrowheads="1"/>
          </p:cNvSpPr>
          <p:nvPr/>
        </p:nvSpPr>
        <p:spPr bwMode="auto">
          <a:xfrm>
            <a:off x="3657600" y="3810000"/>
            <a:ext cx="8286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25670" name="Text Box 6"/>
          <p:cNvSpPr txBox="1">
            <a:spLocks noChangeArrowheads="1"/>
          </p:cNvSpPr>
          <p:nvPr/>
        </p:nvSpPr>
        <p:spPr bwMode="auto">
          <a:xfrm>
            <a:off x="2438400" y="1828800"/>
            <a:ext cx="8794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25671" name="Text Box 7"/>
          <p:cNvSpPr txBox="1">
            <a:spLocks noChangeArrowheads="1"/>
          </p:cNvSpPr>
          <p:nvPr/>
        </p:nvSpPr>
        <p:spPr bwMode="auto">
          <a:xfrm>
            <a:off x="2514600" y="609600"/>
            <a:ext cx="1430338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25672" name="Text Box 8"/>
          <p:cNvSpPr txBox="1">
            <a:spLocks noChangeArrowheads="1"/>
          </p:cNvSpPr>
          <p:nvPr/>
        </p:nvSpPr>
        <p:spPr bwMode="auto">
          <a:xfrm>
            <a:off x="4724400" y="1981200"/>
            <a:ext cx="17430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25673" name="Line 9"/>
          <p:cNvSpPr>
            <a:spLocks noChangeShapeType="1"/>
          </p:cNvSpPr>
          <p:nvPr/>
        </p:nvSpPr>
        <p:spPr bwMode="auto">
          <a:xfrm flipH="1" flipV="1">
            <a:off x="3505200" y="2209800"/>
            <a:ext cx="76200" cy="12192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674" name="Line 10"/>
          <p:cNvSpPr>
            <a:spLocks noChangeShapeType="1"/>
          </p:cNvSpPr>
          <p:nvPr/>
        </p:nvSpPr>
        <p:spPr bwMode="auto">
          <a:xfrm flipV="1">
            <a:off x="3581400" y="914400"/>
            <a:ext cx="457200" cy="838200"/>
          </a:xfrm>
          <a:prstGeom prst="line">
            <a:avLst/>
          </a:prstGeom>
          <a:noFill/>
          <a:ln w="38100">
            <a:solidFill>
              <a:srgbClr val="AF1D15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675" name="Text Box 11"/>
          <p:cNvSpPr txBox="1">
            <a:spLocks noChangeArrowheads="1"/>
          </p:cNvSpPr>
          <p:nvPr/>
        </p:nvSpPr>
        <p:spPr bwMode="auto">
          <a:xfrm>
            <a:off x="0" y="5105400"/>
            <a:ext cx="88249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left</a:t>
            </a:r>
            <a:r>
              <a:rPr lang="en-US" sz="1800"/>
              <a:t> </a:t>
            </a:r>
            <a:r>
              <a:rPr lang="en-US" sz="1800">
                <a:solidFill>
                  <a:schemeClr val="hlink"/>
                </a:solidFill>
              </a:rPr>
              <a:t>San Cristobal de Las Casas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4 days ago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arrived</a:t>
            </a:r>
            <a:r>
              <a:rPr lang="en-US" sz="1800"/>
              <a:t> in </a:t>
            </a:r>
            <a:r>
              <a:rPr lang="en-US" sz="1800">
                <a:solidFill>
                  <a:schemeClr val="hlink"/>
                </a:solidFill>
              </a:rPr>
              <a:t>Ocosingo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that day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biked</a:t>
            </a:r>
            <a:r>
              <a:rPr lang="en-US" sz="1800"/>
              <a:t> to </a:t>
            </a:r>
            <a:r>
              <a:rPr lang="en-US" sz="1800">
                <a:solidFill>
                  <a:schemeClr val="hlink"/>
                </a:solidFill>
              </a:rPr>
              <a:t>Agua Azul</a:t>
            </a:r>
            <a:r>
              <a:rPr lang="en-US" sz="1800"/>
              <a:t> and </a:t>
            </a:r>
            <a:r>
              <a:rPr lang="en-US" sz="1800">
                <a:solidFill>
                  <a:srgbClr val="AF1D15"/>
                </a:solidFill>
              </a:rPr>
              <a:t>played</a:t>
            </a:r>
            <a:r>
              <a:rPr lang="en-US" sz="1800"/>
              <a:t> in the waterfalls there for </a:t>
            </a:r>
            <a:r>
              <a:rPr lang="en-US" sz="1800">
                <a:solidFill>
                  <a:schemeClr val="accent2"/>
                </a:solidFill>
              </a:rPr>
              <a:t>4 hours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spent</a:t>
            </a:r>
            <a:r>
              <a:rPr lang="en-US" sz="1800"/>
              <a:t> 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 at the </a:t>
            </a:r>
            <a:r>
              <a:rPr lang="en-US" sz="1800">
                <a:solidFill>
                  <a:schemeClr val="hlink"/>
                </a:solidFill>
              </a:rPr>
              <a:t>ruins of Palenque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following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drove</a:t>
            </a:r>
            <a:r>
              <a:rPr lang="en-US" sz="1800"/>
              <a:t> to the </a:t>
            </a:r>
            <a:r>
              <a:rPr lang="en-US" sz="1800">
                <a:solidFill>
                  <a:schemeClr val="hlink"/>
                </a:solidFill>
              </a:rPr>
              <a:t>border</a:t>
            </a:r>
            <a:r>
              <a:rPr lang="en-US" sz="1800"/>
              <a:t> with Guatemala.</a:t>
            </a:r>
          </a:p>
        </p:txBody>
      </p:sp>
      <p:sp>
        <p:nvSpPr>
          <p:cNvPr id="625676" name="Text Box 12"/>
          <p:cNvSpPr txBox="1">
            <a:spLocks noChangeArrowheads="1"/>
          </p:cNvSpPr>
          <p:nvPr/>
        </p:nvSpPr>
        <p:spPr bwMode="auto">
          <a:xfrm>
            <a:off x="7096918" y="859745"/>
            <a:ext cx="180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March 5, 2006</a:t>
            </a:r>
          </a:p>
        </p:txBody>
      </p:sp>
      <p:sp>
        <p:nvSpPr>
          <p:cNvPr id="625677" name="Rectangle 13"/>
          <p:cNvSpPr>
            <a:spLocks noChangeArrowheads="1"/>
          </p:cNvSpPr>
          <p:nvPr/>
        </p:nvSpPr>
        <p:spPr bwMode="auto">
          <a:xfrm>
            <a:off x="3962400" y="457200"/>
            <a:ext cx="381000" cy="457200"/>
          </a:xfrm>
          <a:prstGeom prst="rect">
            <a:avLst/>
          </a:prstGeom>
          <a:noFill/>
          <a:ln w="38100">
            <a:solidFill>
              <a:srgbClr val="AF1D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82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4" name="Picture 2" descr="bikeMapCropp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67691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7715" name="Line 3"/>
          <p:cNvSpPr>
            <a:spLocks noChangeShapeType="1"/>
          </p:cNvSpPr>
          <p:nvPr/>
        </p:nvSpPr>
        <p:spPr bwMode="auto">
          <a:xfrm flipV="1">
            <a:off x="1295400" y="3733800"/>
            <a:ext cx="2133600" cy="5334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7716" name="Text Box 4"/>
          <p:cNvSpPr txBox="1">
            <a:spLocks noChangeArrowheads="1"/>
          </p:cNvSpPr>
          <p:nvPr/>
        </p:nvSpPr>
        <p:spPr bwMode="auto">
          <a:xfrm>
            <a:off x="1371600" y="4343400"/>
            <a:ext cx="20732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San Cristobal de Las Casas</a:t>
            </a:r>
          </a:p>
        </p:txBody>
      </p:sp>
      <p:sp>
        <p:nvSpPr>
          <p:cNvPr id="627717" name="Text Box 5"/>
          <p:cNvSpPr txBox="1">
            <a:spLocks noChangeArrowheads="1"/>
          </p:cNvSpPr>
          <p:nvPr/>
        </p:nvSpPr>
        <p:spPr bwMode="auto">
          <a:xfrm>
            <a:off x="3657600" y="3810000"/>
            <a:ext cx="8286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Ocosingo</a:t>
            </a:r>
          </a:p>
        </p:txBody>
      </p:sp>
      <p:sp>
        <p:nvSpPr>
          <p:cNvPr id="627718" name="Text Box 6"/>
          <p:cNvSpPr txBox="1">
            <a:spLocks noChangeArrowheads="1"/>
          </p:cNvSpPr>
          <p:nvPr/>
        </p:nvSpPr>
        <p:spPr bwMode="auto">
          <a:xfrm>
            <a:off x="2438400" y="1828800"/>
            <a:ext cx="8794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Agua Azul</a:t>
            </a:r>
          </a:p>
        </p:txBody>
      </p:sp>
      <p:sp>
        <p:nvSpPr>
          <p:cNvPr id="627719" name="Text Box 7"/>
          <p:cNvSpPr txBox="1">
            <a:spLocks noChangeArrowheads="1"/>
          </p:cNvSpPr>
          <p:nvPr/>
        </p:nvSpPr>
        <p:spPr bwMode="auto">
          <a:xfrm>
            <a:off x="2514600" y="609600"/>
            <a:ext cx="1430338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Ruins of Palenque</a:t>
            </a:r>
          </a:p>
        </p:txBody>
      </p:sp>
      <p:sp>
        <p:nvSpPr>
          <p:cNvPr id="627720" name="Text Box 8"/>
          <p:cNvSpPr txBox="1">
            <a:spLocks noChangeArrowheads="1"/>
          </p:cNvSpPr>
          <p:nvPr/>
        </p:nvSpPr>
        <p:spPr bwMode="auto">
          <a:xfrm>
            <a:off x="4724400" y="1981200"/>
            <a:ext cx="1743075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Border with Guatemala</a:t>
            </a:r>
          </a:p>
        </p:txBody>
      </p:sp>
      <p:sp>
        <p:nvSpPr>
          <p:cNvPr id="627721" name="Line 9"/>
          <p:cNvSpPr>
            <a:spLocks noChangeShapeType="1"/>
          </p:cNvSpPr>
          <p:nvPr/>
        </p:nvSpPr>
        <p:spPr bwMode="auto">
          <a:xfrm flipH="1" flipV="1">
            <a:off x="3505200" y="2209800"/>
            <a:ext cx="76200" cy="12192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7722" name="Line 10"/>
          <p:cNvSpPr>
            <a:spLocks noChangeShapeType="1"/>
          </p:cNvSpPr>
          <p:nvPr/>
        </p:nvSpPr>
        <p:spPr bwMode="auto">
          <a:xfrm>
            <a:off x="4267200" y="838200"/>
            <a:ext cx="2209800" cy="1066800"/>
          </a:xfrm>
          <a:prstGeom prst="line">
            <a:avLst/>
          </a:prstGeom>
          <a:noFill/>
          <a:ln w="38100">
            <a:solidFill>
              <a:srgbClr val="AF1D1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7723" name="Line 11"/>
          <p:cNvSpPr>
            <a:spLocks noChangeShapeType="1"/>
          </p:cNvSpPr>
          <p:nvPr/>
        </p:nvSpPr>
        <p:spPr bwMode="auto">
          <a:xfrm flipV="1">
            <a:off x="3581400" y="914400"/>
            <a:ext cx="457200" cy="838200"/>
          </a:xfrm>
          <a:prstGeom prst="line">
            <a:avLst/>
          </a:prstGeom>
          <a:noFill/>
          <a:ln w="38100">
            <a:solidFill>
              <a:srgbClr val="AF1D15">
                <a:alpha val="50000"/>
              </a:srgbClr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7724" name="Text Box 12"/>
          <p:cNvSpPr txBox="1">
            <a:spLocks noChangeArrowheads="1"/>
          </p:cNvSpPr>
          <p:nvPr/>
        </p:nvSpPr>
        <p:spPr bwMode="auto">
          <a:xfrm>
            <a:off x="0" y="5105400"/>
            <a:ext cx="88249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left</a:t>
            </a:r>
            <a:r>
              <a:rPr lang="en-US" sz="1800"/>
              <a:t> </a:t>
            </a:r>
            <a:r>
              <a:rPr lang="en-US" sz="1800">
                <a:solidFill>
                  <a:schemeClr val="hlink"/>
                </a:solidFill>
              </a:rPr>
              <a:t>San Cristobal de Las Casas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4 days ago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arrived</a:t>
            </a:r>
            <a:r>
              <a:rPr lang="en-US" sz="1800"/>
              <a:t> in </a:t>
            </a:r>
            <a:r>
              <a:rPr lang="en-US" sz="1800">
                <a:solidFill>
                  <a:schemeClr val="hlink"/>
                </a:solidFill>
              </a:rPr>
              <a:t>Ocosingo</a:t>
            </a:r>
            <a:r>
              <a:rPr lang="en-US" sz="1800"/>
              <a:t> </a:t>
            </a:r>
            <a:r>
              <a:rPr lang="en-US" sz="1800">
                <a:solidFill>
                  <a:schemeClr val="accent2"/>
                </a:solidFill>
              </a:rPr>
              <a:t>that day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biked</a:t>
            </a:r>
            <a:r>
              <a:rPr lang="en-US" sz="1800"/>
              <a:t> to </a:t>
            </a:r>
            <a:r>
              <a:rPr lang="en-US" sz="1800">
                <a:solidFill>
                  <a:schemeClr val="hlink"/>
                </a:solidFill>
              </a:rPr>
              <a:t>Agua Azul</a:t>
            </a:r>
            <a:r>
              <a:rPr lang="en-US" sz="1800"/>
              <a:t> and </a:t>
            </a:r>
            <a:r>
              <a:rPr lang="en-US" sz="1800">
                <a:solidFill>
                  <a:srgbClr val="AF1D15"/>
                </a:solidFill>
              </a:rPr>
              <a:t>played</a:t>
            </a:r>
            <a:r>
              <a:rPr lang="en-US" sz="1800"/>
              <a:t> in the waterfalls there for </a:t>
            </a:r>
            <a:r>
              <a:rPr lang="en-US" sz="1800">
                <a:solidFill>
                  <a:schemeClr val="accent2"/>
                </a:solidFill>
              </a:rPr>
              <a:t>4 hours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David </a:t>
            </a:r>
            <a:r>
              <a:rPr lang="en-US" sz="1800">
                <a:solidFill>
                  <a:srgbClr val="AF1D15"/>
                </a:solidFill>
              </a:rPr>
              <a:t>spent</a:t>
            </a:r>
            <a:r>
              <a:rPr lang="en-US" sz="1800"/>
              <a:t> the </a:t>
            </a:r>
            <a:r>
              <a:rPr lang="en-US" sz="1800">
                <a:solidFill>
                  <a:schemeClr val="accent2"/>
                </a:solidFill>
              </a:rPr>
              <a:t>next day</a:t>
            </a:r>
            <a:r>
              <a:rPr lang="en-US" sz="1800"/>
              <a:t> at the </a:t>
            </a:r>
            <a:r>
              <a:rPr lang="en-US" sz="1800">
                <a:solidFill>
                  <a:schemeClr val="hlink"/>
                </a:solidFill>
              </a:rPr>
              <a:t>ruins of Palenque</a:t>
            </a:r>
            <a:r>
              <a:rPr lang="en-US" sz="1800"/>
              <a:t>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following day</a:t>
            </a:r>
            <a:r>
              <a:rPr lang="en-US" sz="1800"/>
              <a:t>, David </a:t>
            </a:r>
            <a:r>
              <a:rPr lang="en-US" sz="1800">
                <a:solidFill>
                  <a:srgbClr val="AF1D15"/>
                </a:solidFill>
              </a:rPr>
              <a:t>drove</a:t>
            </a:r>
            <a:r>
              <a:rPr lang="en-US" sz="1800"/>
              <a:t> to the </a:t>
            </a:r>
            <a:r>
              <a:rPr lang="en-US" sz="1800">
                <a:solidFill>
                  <a:schemeClr val="hlink"/>
                </a:solidFill>
              </a:rPr>
              <a:t>border</a:t>
            </a:r>
            <a:r>
              <a:rPr lang="en-US" sz="1800"/>
              <a:t> with Guatemala.</a:t>
            </a:r>
          </a:p>
        </p:txBody>
      </p:sp>
      <p:sp>
        <p:nvSpPr>
          <p:cNvPr id="627725" name="Text Box 13"/>
          <p:cNvSpPr txBox="1">
            <a:spLocks noChangeArrowheads="1"/>
          </p:cNvSpPr>
          <p:nvPr/>
        </p:nvSpPr>
        <p:spPr bwMode="auto">
          <a:xfrm>
            <a:off x="7162800" y="1066800"/>
            <a:ext cx="180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March 6, 2006</a:t>
            </a:r>
          </a:p>
        </p:txBody>
      </p:sp>
    </p:spTree>
    <p:extLst>
      <p:ext uri="{BB962C8B-B14F-4D97-AF65-F5344CB8AC3E}">
        <p14:creationId xmlns:p14="http://schemas.microsoft.com/office/powerpoint/2010/main" val="2904985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70338" y="0"/>
            <a:ext cx="9003324" cy="743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2800" dirty="0"/>
              <a:t>Different Tasks -  Different Spatial Representations</a:t>
            </a:r>
            <a:endParaRPr sz="28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19F694-D99E-3446-B251-0C9674864055}"/>
              </a:ext>
            </a:extLst>
          </p:cNvPr>
          <p:cNvSpPr txBox="1">
            <a:spLocks/>
          </p:cNvSpPr>
          <p:nvPr/>
        </p:nvSpPr>
        <p:spPr>
          <a:xfrm>
            <a:off x="604010" y="1647929"/>
            <a:ext cx="7572270" cy="424767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800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8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6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Textual-based inferences can employ lexical resources (</a:t>
            </a:r>
            <a:r>
              <a:rPr lang="en-US" dirty="0" err="1"/>
              <a:t>VerbNet</a:t>
            </a:r>
            <a:r>
              <a:rPr lang="en-US" dirty="0"/>
              <a:t>, </a:t>
            </a:r>
            <a:r>
              <a:rPr lang="en-US" dirty="0" err="1"/>
              <a:t>VerbAtlas</a:t>
            </a:r>
            <a:r>
              <a:rPr lang="en-US" dirty="0"/>
              <a:t>), annotated datasets (ISO-Space, </a:t>
            </a:r>
            <a:r>
              <a:rPr lang="en-US" dirty="0" err="1"/>
              <a:t>SpRL</a:t>
            </a:r>
            <a:r>
              <a:rPr lang="en-US" dirty="0"/>
              <a:t>), as well as architectures that enable multimodal embeddings with aligned image-caption pairs.</a:t>
            </a:r>
          </a:p>
          <a:p>
            <a:pPr hangingPunct="1"/>
            <a:r>
              <a:rPr lang="en-US" dirty="0"/>
              <a:t>Situated dialogue and HRI tasks cannot so readily rely on these solutions. </a:t>
            </a:r>
          </a:p>
          <a:p>
            <a:pPr hangingPunct="1"/>
            <a:r>
              <a:rPr lang="en-US" dirty="0"/>
              <a:t>Real HHI, HCI, and HRI require a model of how the agents are embodied in the interaction …</a:t>
            </a:r>
          </a:p>
          <a:p>
            <a:pPr hangingPunct="1"/>
            <a:r>
              <a:rPr lang="en-US" dirty="0"/>
              <a:t>As well as an understanding of how objects under discussion are situated and grounded.</a:t>
            </a:r>
          </a:p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6263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Creating Semantic Datasets is Costly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B68A10-B03F-4D48-BDAE-0DD30292A600}"/>
              </a:ext>
            </a:extLst>
          </p:cNvPr>
          <p:cNvSpPr/>
          <p:nvPr/>
        </p:nvSpPr>
        <p:spPr>
          <a:xfrm>
            <a:off x="576470" y="1689652"/>
            <a:ext cx="8179904" cy="373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But….</a:t>
            </a:r>
          </a:p>
          <a:p>
            <a:pPr>
              <a:lnSpc>
                <a:spcPct val="90000"/>
              </a:lnSpc>
            </a:pPr>
            <a:r>
              <a:rPr lang="en-US" dirty="0"/>
              <a:t> If we can leverage existing lexical resources;</a:t>
            </a:r>
          </a:p>
          <a:p>
            <a:pPr>
              <a:lnSpc>
                <a:spcPct val="90000"/>
              </a:lnSpc>
            </a:pPr>
            <a:r>
              <a:rPr lang="en-US" dirty="0"/>
              <a:t>And train algorithms to assign semantic types to textual corpora;</a:t>
            </a:r>
          </a:p>
          <a:p>
            <a:pPr>
              <a:lnSpc>
                <a:spcPct val="90000"/>
              </a:lnSpc>
            </a:pPr>
            <a:r>
              <a:rPr lang="en-US" dirty="0"/>
              <a:t>We can fine-tune Language Models to perform task-specific </a:t>
            </a:r>
            <a:r>
              <a:rPr lang="en-US" b="1" dirty="0"/>
              <a:t>semantic inference</a:t>
            </a:r>
            <a:r>
              <a:rPr lang="en-US" dirty="0"/>
              <a:t>, through prompt-based learning.</a:t>
            </a:r>
          </a:p>
          <a:p>
            <a:pPr>
              <a:lnSpc>
                <a:spcPct val="90000"/>
              </a:lnSpc>
            </a:pPr>
            <a:r>
              <a:rPr lang="en-US" dirty="0"/>
              <a:t>Namely, spatial reasoning. </a:t>
            </a:r>
          </a:p>
          <a:p>
            <a:pPr>
              <a:lnSpc>
                <a:spcPct val="90000"/>
              </a:lnSpc>
            </a:pPr>
            <a:r>
              <a:rPr lang="en-US" i="1" dirty="0"/>
              <a:t>Brown, Susan </a:t>
            </a:r>
            <a:r>
              <a:rPr lang="en-US" i="1" dirty="0" err="1"/>
              <a:t>Windisch</a:t>
            </a:r>
            <a:r>
              <a:rPr lang="en-US" i="1" dirty="0"/>
              <a:t>, et al. "Semantic Representations for NLP Using </a:t>
            </a:r>
            <a:r>
              <a:rPr lang="en-US" i="1" dirty="0" err="1"/>
              <a:t>VerbNet</a:t>
            </a:r>
            <a:r>
              <a:rPr lang="en-US" i="1" dirty="0"/>
              <a:t> and the Generative Lexicon." Frontiers in artificial intelligence 5 (2022).</a:t>
            </a:r>
          </a:p>
        </p:txBody>
      </p:sp>
    </p:spTree>
    <p:extLst>
      <p:ext uri="{BB962C8B-B14F-4D97-AF65-F5344CB8AC3E}">
        <p14:creationId xmlns:p14="http://schemas.microsoft.com/office/powerpoint/2010/main" val="65242795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Generative Lexicon Event Structure</a:t>
            </a:r>
            <a:endParaRPr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3C84A01D-2C89-B176-4FB0-666C0EA6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952500"/>
            <a:ext cx="4038600" cy="24765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7107B1-8349-1177-BB71-52DAC953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61" y="3532169"/>
            <a:ext cx="4690451" cy="23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827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Event Tree with Spatial Opposition</a:t>
            </a:r>
            <a:endParaRPr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0A47EFD5-76B1-BDCC-B9E5-8A94E0DA164B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7381352" cy="435133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800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8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6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rgbClr val="FF0000"/>
                </a:solidFill>
              </a:rPr>
              <a:t>arrive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1F5BD-590A-5E31-AD65-B12C619D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44" y="1825624"/>
            <a:ext cx="4923549" cy="44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117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Event Structure </a:t>
            </a:r>
            <a:r>
              <a:rPr lang="en-US" b="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GL-</a:t>
            </a:r>
            <a:r>
              <a:rPr lang="en-US" dirty="0" err="1"/>
              <a:t>VerbNet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585C98-D4BE-42CA-995A-8A4AAB76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150" y="1508701"/>
            <a:ext cx="2991208" cy="1252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E2B06-CBAA-027F-9352-3EEC4703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9" y="3671096"/>
            <a:ext cx="3798617" cy="22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37DA2-BA8A-F36B-A43B-CC163153D9ED}"/>
              </a:ext>
            </a:extLst>
          </p:cNvPr>
          <p:cNvSpPr txBox="1"/>
          <p:nvPr/>
        </p:nvSpPr>
        <p:spPr>
          <a:xfrm>
            <a:off x="371789" y="880191"/>
            <a:ext cx="2777361" cy="959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GL Event Structure</a:t>
            </a:r>
          </a:p>
          <a:p>
            <a:pPr lvl="1">
              <a:buSzPct val="75000"/>
              <a:buFontTx/>
              <a:buChar char="■"/>
            </a:pPr>
            <a:r>
              <a:rPr lang="en-US" dirty="0" err="1"/>
              <a:t>Im</a:t>
            </a:r>
            <a:r>
              <a:rPr lang="en-US" dirty="0"/>
              <a:t> (2014)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262EF-AB20-5EFD-C2DE-79FAF9CCFC32}"/>
              </a:ext>
            </a:extLst>
          </p:cNvPr>
          <p:cNvSpPr txBox="1"/>
          <p:nvPr/>
        </p:nvSpPr>
        <p:spPr>
          <a:xfrm>
            <a:off x="371789" y="2661122"/>
            <a:ext cx="6066723" cy="897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GL-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VerbNet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</a:p>
          <a:p>
            <a:pPr lvl="1">
              <a:buSzPct val="75000"/>
              <a:buFontTx/>
              <a:buChar char="■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Pustejovsky et al (2017), Brown et al (2018, 2022)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D20B182-4C5E-6137-0EE0-A50084537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671096"/>
            <a:ext cx="3798617" cy="2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761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Dense Paraphrasing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583C2-9CC2-948B-1B10-0AEB74D77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6" y="1657633"/>
            <a:ext cx="7772400" cy="4567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AA76B4-AA52-9075-C809-95C456F4A4F4}"/>
              </a:ext>
            </a:extLst>
          </p:cNvPr>
          <p:cNvSpPr txBox="1"/>
          <p:nvPr/>
        </p:nvSpPr>
        <p:spPr>
          <a:xfrm>
            <a:off x="683288" y="1165609"/>
            <a:ext cx="5491245" cy="52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Tu, Rim, and Pustejovsky (2022a, 2022b)</a:t>
            </a:r>
          </a:p>
        </p:txBody>
      </p:sp>
    </p:spTree>
    <p:extLst>
      <p:ext uri="{BB962C8B-B14F-4D97-AF65-F5344CB8AC3E}">
        <p14:creationId xmlns:p14="http://schemas.microsoft.com/office/powerpoint/2010/main" val="6141022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777" name="ISO-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Dialogue, Context, and Situated Grounding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E934E9-24EE-DC42-9933-B4856ED6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30" y="1322212"/>
            <a:ext cx="8279296" cy="5316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9F2BF7-7652-E54F-86FF-D6C46BA57877}"/>
              </a:ext>
            </a:extLst>
          </p:cNvPr>
          <p:cNvSpPr txBox="1"/>
          <p:nvPr/>
        </p:nvSpPr>
        <p:spPr>
          <a:xfrm>
            <a:off x="1636421" y="6277176"/>
            <a:ext cx="5871157" cy="402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lang="en-US" sz="1600" dirty="0"/>
              <a:t>DARPA Communicating with Computers BAA - Paul 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Cohen, PM (2015)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135A9-9013-BA43-AC77-B444132A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136"/>
            <a:ext cx="3319538" cy="10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2364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Dense Paraphrasing</a:t>
            </a:r>
            <a:endParaRPr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4A98638-95D8-A1B7-BEAC-ABA1E7120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71" y="1328948"/>
            <a:ext cx="6991562" cy="2883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11BF9-C108-3F99-9A19-816F8EE5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76" y="4117793"/>
            <a:ext cx="6575461" cy="20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3297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Dense Paraphrasing</a:t>
            </a: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27EA0C-1F75-A7F3-539F-A37BA290A8C7}"/>
              </a:ext>
            </a:extLst>
          </p:cNvPr>
          <p:cNvSpPr txBox="1">
            <a:spLocks/>
          </p:cNvSpPr>
          <p:nvPr/>
        </p:nvSpPr>
        <p:spPr>
          <a:xfrm>
            <a:off x="468151" y="1524175"/>
            <a:ext cx="8004349" cy="435133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800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8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6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/>
              <a:t>We define DP as an approach to:</a:t>
            </a:r>
          </a:p>
          <a:p>
            <a:pPr lvl="1" hangingPunct="1"/>
            <a:r>
              <a:rPr lang="en-US"/>
              <a:t>Decontextualize the expression by filling in lexical frames</a:t>
            </a:r>
          </a:p>
          <a:p>
            <a:pPr lvl="1" hangingPunct="1"/>
            <a:r>
              <a:rPr lang="en-US"/>
              <a:t>Enrich the textual description to reflect the changes in the object (from dynamic event structure)</a:t>
            </a:r>
          </a:p>
          <a:p>
            <a:pPr hangingPunct="1"/>
            <a:r>
              <a:rPr lang="en-US"/>
              <a:t>Tag event with its subevent structure that involves the begin and end of an event</a:t>
            </a:r>
          </a:p>
          <a:p>
            <a:pPr hangingPunct="1"/>
            <a:r>
              <a:rPr lang="en-US"/>
              <a:t>Define two types of event end state (common in recipe text)</a:t>
            </a:r>
          </a:p>
          <a:p>
            <a:pPr lvl="1" hangingPunct="1"/>
            <a:r>
              <a:rPr lang="en-US"/>
              <a:t>TRANSFORMATION</a:t>
            </a:r>
          </a:p>
          <a:p>
            <a:pPr lvl="1" hangingPunct="1"/>
            <a:r>
              <a:rPr lang="en-US"/>
              <a:t>LOCATION-CHANGE</a:t>
            </a:r>
          </a:p>
          <a:p>
            <a:pPr hangingPunct="1"/>
            <a:r>
              <a:rPr lang="en-US"/>
              <a:t>Paraphrase the transformation end state of object </a:t>
            </a:r>
          </a:p>
          <a:p>
            <a:pPr lvl="1" hangingPunct="1"/>
            <a:r>
              <a:rPr lang="en-US"/>
              <a:t>object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</a:t>
            </a:r>
            <a:r>
              <a:rPr lang="en-US" b="1"/>
              <a:t>pastParticipleVerb </a:t>
            </a:r>
            <a:r>
              <a:rPr lang="en-US"/>
              <a:t>+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408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0" y="219125"/>
            <a:ext cx="8768877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2800" dirty="0"/>
              <a:t>Recovering Entity Properties from Event Structure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03FB4-D14F-8F48-DC9A-D25DA50B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5241"/>
            <a:ext cx="7772400" cy="49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4607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Paraphrasing through Event Structure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B68A10-B03F-4D48-BDAE-0DD30292A600}"/>
              </a:ext>
            </a:extLst>
          </p:cNvPr>
          <p:cNvSpPr/>
          <p:nvPr/>
        </p:nvSpPr>
        <p:spPr>
          <a:xfrm>
            <a:off x="576470" y="1689652"/>
            <a:ext cx="8411470" cy="4454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Pour sauce on chicken. </a:t>
            </a:r>
          </a:p>
          <a:p>
            <a:pPr lvl="1">
              <a:lnSpc>
                <a:spcPct val="90000"/>
              </a:lnSpc>
            </a:pPr>
            <a:r>
              <a:rPr lang="en-US" sz="2000" i="1" dirty="0"/>
              <a:t>B_e1: </a:t>
            </a:r>
            <a:r>
              <a:rPr lang="en-US" sz="2000" i="1" dirty="0" err="1"/>
              <a:t>not_on</a:t>
            </a:r>
            <a:r>
              <a:rPr lang="en-US" sz="2000" i="1" dirty="0"/>
              <a:t>(</a:t>
            </a:r>
            <a:r>
              <a:rPr lang="en-US" sz="2000" i="1" dirty="0" err="1"/>
              <a:t>sauce,chicken</a:t>
            </a:r>
            <a:r>
              <a:rPr lang="en-US" sz="2000" i="1" dirty="0"/>
              <a:t>) </a:t>
            </a:r>
            <a:r>
              <a:rPr lang="en-US" sz="2000" i="1" dirty="0">
                <a:solidFill>
                  <a:srgbClr val="FF0000"/>
                </a:solidFill>
              </a:rPr>
              <a:t>“the sauce is not on the chicken”</a:t>
            </a:r>
          </a:p>
          <a:p>
            <a:pPr lvl="1">
              <a:lnSpc>
                <a:spcPct val="90000"/>
              </a:lnSpc>
            </a:pPr>
            <a:r>
              <a:rPr lang="en-US" sz="2000" i="1" dirty="0"/>
              <a:t>E_e1: on(</a:t>
            </a:r>
            <a:r>
              <a:rPr lang="en-US" sz="2000" i="1" dirty="0" err="1"/>
              <a:t>sauce,chicken</a:t>
            </a:r>
            <a:r>
              <a:rPr lang="en-US" sz="2000" i="1" dirty="0"/>
              <a:t>) </a:t>
            </a:r>
            <a:r>
              <a:rPr lang="en-US" sz="1800" i="1" dirty="0">
                <a:solidFill>
                  <a:srgbClr val="FF0000"/>
                </a:solidFill>
              </a:rPr>
              <a:t>“the sauce is on the chicken”</a:t>
            </a:r>
            <a:endParaRPr lang="en-US" i="1" dirty="0"/>
          </a:p>
          <a:p>
            <a:pPr>
              <a:lnSpc>
                <a:spcPct val="90000"/>
              </a:lnSpc>
            </a:pPr>
            <a:r>
              <a:rPr lang="en-US" dirty="0"/>
              <a:t> Put the pizza in the oven.</a:t>
            </a:r>
          </a:p>
          <a:p>
            <a:pPr lvl="1">
              <a:lnSpc>
                <a:spcPct val="90000"/>
              </a:lnSpc>
            </a:pPr>
            <a:r>
              <a:rPr lang="en-US" sz="2000" i="1" dirty="0"/>
              <a:t>B_e1: </a:t>
            </a:r>
            <a:r>
              <a:rPr lang="en-US" sz="2000" i="1" dirty="0" err="1"/>
              <a:t>not_in</a:t>
            </a:r>
            <a:r>
              <a:rPr lang="en-US" sz="2000" i="1" dirty="0"/>
              <a:t>(</a:t>
            </a:r>
            <a:r>
              <a:rPr lang="en-US" sz="2000" i="1" dirty="0" err="1"/>
              <a:t>pizza,oven</a:t>
            </a:r>
            <a:r>
              <a:rPr lang="en-US" sz="2000" i="1" dirty="0"/>
              <a:t>) </a:t>
            </a:r>
            <a:r>
              <a:rPr lang="en-US" sz="2000" i="1" dirty="0">
                <a:solidFill>
                  <a:srgbClr val="FF0000"/>
                </a:solidFill>
              </a:rPr>
              <a:t>“the pizza is not in the oven”</a:t>
            </a:r>
          </a:p>
          <a:p>
            <a:pPr lvl="1">
              <a:lnSpc>
                <a:spcPct val="90000"/>
              </a:lnSpc>
            </a:pPr>
            <a:r>
              <a:rPr lang="en-US" sz="2000" i="1" dirty="0"/>
              <a:t>E_e1: in(</a:t>
            </a:r>
            <a:r>
              <a:rPr lang="en-US" sz="2000" i="1" dirty="0" err="1"/>
              <a:t>pizza,oven</a:t>
            </a:r>
            <a:r>
              <a:rPr lang="en-US" sz="2000" i="1" dirty="0"/>
              <a:t>) </a:t>
            </a:r>
            <a:r>
              <a:rPr lang="en-US" sz="2000" i="1" dirty="0">
                <a:solidFill>
                  <a:srgbClr val="FF0000"/>
                </a:solidFill>
              </a:rPr>
              <a:t>“the pizza is in the oven”</a:t>
            </a:r>
          </a:p>
          <a:p>
            <a:pPr>
              <a:lnSpc>
                <a:spcPct val="90000"/>
              </a:lnSpc>
            </a:pPr>
            <a:r>
              <a:rPr lang="en-US" dirty="0"/>
              <a:t>Mary left the house. </a:t>
            </a:r>
          </a:p>
          <a:p>
            <a:pPr lvl="1">
              <a:lnSpc>
                <a:spcPct val="90000"/>
              </a:lnSpc>
            </a:pPr>
            <a:r>
              <a:rPr lang="en-US" sz="2000" i="1" dirty="0"/>
              <a:t>B_e1: in(</a:t>
            </a:r>
            <a:r>
              <a:rPr lang="en-US" sz="2000" i="1" dirty="0" err="1"/>
              <a:t>mary,house</a:t>
            </a:r>
            <a:r>
              <a:rPr lang="en-US" sz="2000" i="1" dirty="0"/>
              <a:t>) </a:t>
            </a:r>
            <a:r>
              <a:rPr lang="en-US" sz="2000" i="1" dirty="0">
                <a:solidFill>
                  <a:srgbClr val="FF0000"/>
                </a:solidFill>
              </a:rPr>
              <a:t>“Mary is in the house”</a:t>
            </a:r>
          </a:p>
          <a:p>
            <a:pPr lvl="1">
              <a:lnSpc>
                <a:spcPct val="90000"/>
              </a:lnSpc>
            </a:pPr>
            <a:r>
              <a:rPr lang="en-US" sz="2000" i="1" dirty="0"/>
              <a:t>E_e1: </a:t>
            </a:r>
            <a:r>
              <a:rPr lang="en-US" sz="2000" i="1" dirty="0" err="1"/>
              <a:t>not_in</a:t>
            </a:r>
            <a:r>
              <a:rPr lang="en-US" sz="2000" i="1" dirty="0"/>
              <a:t>(</a:t>
            </a:r>
            <a:r>
              <a:rPr lang="en-US" sz="2000" i="1" dirty="0" err="1"/>
              <a:t>mary,house</a:t>
            </a:r>
            <a:r>
              <a:rPr lang="en-US" sz="2000" i="1" dirty="0"/>
              <a:t>) </a:t>
            </a:r>
            <a:r>
              <a:rPr lang="en-US" sz="2000" i="1" dirty="0">
                <a:solidFill>
                  <a:srgbClr val="FF0000"/>
                </a:solidFill>
              </a:rPr>
              <a:t>“Mary is not in the house/outside the house”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8719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Question Answering on DP Questions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586928-77CB-FF1F-80DA-2DE68872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5167"/>
            <a:ext cx="7772400" cy="45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2217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Dense Paraphrasing as Text Generation Task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B68A10-B03F-4D48-BDAE-0DD30292A600}"/>
              </a:ext>
            </a:extLst>
          </p:cNvPr>
          <p:cNvSpPr/>
          <p:nvPr/>
        </p:nvSpPr>
        <p:spPr>
          <a:xfrm>
            <a:off x="576470" y="1689652"/>
            <a:ext cx="8179904" cy="3809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We apply the T5 text generation model on the raw recipe text and let it generate output text as Dense Paraphrases.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i="1" dirty="0"/>
              <a:t>Tu, Rim, and Pustejovsky (2022b) “Dense Paraphrasing for Textual Enrichment” </a:t>
            </a:r>
            <a:r>
              <a:rPr lang="en-US" i="1" dirty="0" err="1"/>
              <a:t>arXiv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sz="2000" i="1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3886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Situated Grounding and Spatial Reasoning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B2D3F-ECE5-0241-81B1-167CBD409FC6}"/>
              </a:ext>
            </a:extLst>
          </p:cNvPr>
          <p:cNvSpPr/>
          <p:nvPr/>
        </p:nvSpPr>
        <p:spPr>
          <a:xfrm>
            <a:off x="449034" y="957352"/>
            <a:ext cx="8492355" cy="538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2919" indent="-402336" defTabSz="1072895">
              <a:buSzPts val="2100"/>
              <a:defRPr sz="2112"/>
            </a:pPr>
            <a:r>
              <a:rPr lang="en-US" dirty="0"/>
              <a:t>Multimodal Situated Grounding – co-perception and co-attention are necessary to understand deixis and relative spatial expressions</a:t>
            </a:r>
          </a:p>
          <a:p>
            <a:pPr marL="884500" lvl="1" indent="-359228" defTabSz="1072895">
              <a:buSzPts val="1500"/>
              <a:defRPr sz="1584"/>
            </a:pPr>
            <a:r>
              <a:rPr lang="en-US" sz="1800" i="1" dirty="0">
                <a:solidFill>
                  <a:srgbClr val="C00000"/>
                </a:solidFill>
              </a:rPr>
              <a:t>Put the big one right here.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</a:p>
          <a:p>
            <a:pPr marL="884500" lvl="1" indent="-359228" defTabSz="1072895">
              <a:buSzPts val="1500"/>
              <a:defRPr sz="1584"/>
            </a:pPr>
            <a:r>
              <a:rPr lang="en-US" sz="1800" i="1" dirty="0">
                <a:solidFill>
                  <a:srgbClr val="C00000"/>
                </a:solidFill>
              </a:rPr>
              <a:t>I want the cookie on the left behind the donut</a:t>
            </a:r>
            <a:r>
              <a:rPr lang="en-US" sz="1800" dirty="0">
                <a:solidFill>
                  <a:srgbClr val="C00000"/>
                </a:solidFill>
              </a:rPr>
              <a:t>. </a:t>
            </a:r>
          </a:p>
          <a:p>
            <a:pPr marL="884500" lvl="1" indent="-359228" defTabSz="1072895">
              <a:buSzPts val="1500"/>
              <a:defRPr sz="1584"/>
            </a:pPr>
            <a:r>
              <a:rPr lang="en-US" sz="1800" i="1" dirty="0">
                <a:solidFill>
                  <a:srgbClr val="C00000"/>
                </a:solidFill>
              </a:rPr>
              <a:t>Show me a coffee shop around … here.</a:t>
            </a:r>
          </a:p>
          <a:p>
            <a:pPr marL="502919" indent="-402336" defTabSz="1072895">
              <a:buSzPts val="2100"/>
              <a:defRPr sz="2112"/>
            </a:pPr>
            <a:r>
              <a:rPr lang="en-US" dirty="0"/>
              <a:t>Understanding Events and their Results – actions change the spatial nature of the environment</a:t>
            </a:r>
          </a:p>
          <a:p>
            <a:pPr marL="884500" lvl="1" indent="-359228" defTabSz="1072895">
              <a:buSzPts val="1500"/>
              <a:defRPr sz="1584"/>
            </a:pPr>
            <a:r>
              <a:rPr lang="en-US" sz="1800" i="1" dirty="0">
                <a:solidFill>
                  <a:srgbClr val="C00000"/>
                </a:solidFill>
              </a:rPr>
              <a:t>Mary opened the door and left the room. </a:t>
            </a:r>
          </a:p>
          <a:p>
            <a:pPr marL="884500" lvl="1" indent="-359228" defTabSz="1072895">
              <a:buSzPts val="1500"/>
              <a:defRPr sz="1584"/>
            </a:pPr>
            <a:r>
              <a:rPr lang="en-US" sz="1800" i="1" dirty="0">
                <a:solidFill>
                  <a:srgbClr val="C00000"/>
                </a:solidFill>
              </a:rPr>
              <a:t>Put the book in the bag. Take the bag to the car.</a:t>
            </a:r>
          </a:p>
          <a:p>
            <a:pPr marL="884500" lvl="1" indent="-359228" defTabSz="1072895">
              <a:buSzPts val="1500"/>
              <a:defRPr sz="1584"/>
            </a:pPr>
            <a:r>
              <a:rPr lang="en-US" sz="1800" i="1" dirty="0">
                <a:solidFill>
                  <a:srgbClr val="C00000"/>
                </a:solidFill>
              </a:rPr>
              <a:t>Remove the seeds and cut into thin strips, then brown in oil. </a:t>
            </a:r>
          </a:p>
          <a:p>
            <a:pPr marL="502919" indent="-402336" defTabSz="1072895">
              <a:buSzPts val="2100"/>
              <a:defRPr sz="2112"/>
            </a:pPr>
            <a:r>
              <a:rPr lang="en-US" dirty="0"/>
              <a:t>Appreciation of spatial properties of objects - intrinsic vs. relative Frame of Reference</a:t>
            </a:r>
          </a:p>
          <a:p>
            <a:pPr marL="960119" lvl="1" indent="-402336" defTabSz="1072895">
              <a:buSzPts val="2100"/>
              <a:defRPr sz="2112"/>
            </a:pPr>
            <a:r>
              <a:rPr lang="en-US" sz="1800" i="1" dirty="0">
                <a:solidFill>
                  <a:srgbClr val="C00000"/>
                </a:solidFill>
              </a:rPr>
              <a:t>The tree behind the bench</a:t>
            </a:r>
          </a:p>
          <a:p>
            <a:pPr marL="960119" lvl="1" indent="-402336" defTabSz="1072895">
              <a:buSzPts val="2100"/>
              <a:defRPr sz="2112"/>
            </a:pPr>
            <a:r>
              <a:rPr lang="en-US" sz="1800" i="1" dirty="0">
                <a:solidFill>
                  <a:srgbClr val="C00000"/>
                </a:solidFill>
              </a:rPr>
              <a:t>The bench in front of the tree</a:t>
            </a:r>
          </a:p>
          <a:p>
            <a:pPr marL="960119" lvl="1" indent="-402336" defTabSz="1072895">
              <a:buSzPts val="2100"/>
              <a:defRPr sz="211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2242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Situated Grounding – Foundational Work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B2D3F-ECE5-0241-81B1-167CBD409FC6}"/>
              </a:ext>
            </a:extLst>
          </p:cNvPr>
          <p:cNvSpPr/>
          <p:nvPr/>
        </p:nvSpPr>
        <p:spPr>
          <a:xfrm>
            <a:off x="449034" y="1781060"/>
            <a:ext cx="8492355" cy="477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>
                <a:sym typeface="Arial"/>
              </a:rPr>
              <a:t>Cassell, J., Nakano, Y., </a:t>
            </a:r>
            <a:r>
              <a:rPr lang="en-US" sz="1400" dirty="0" err="1">
                <a:sym typeface="Arial"/>
              </a:rPr>
              <a:t>Reinstein</a:t>
            </a:r>
            <a:r>
              <a:rPr lang="en-US" sz="1400" dirty="0">
                <a:sym typeface="Arial"/>
              </a:rPr>
              <a:t>, G., &amp; Stocky, T. (2003). Towards a model of face-to-face grounding. ACL</a:t>
            </a:r>
            <a:r>
              <a:rPr lang="en-US" sz="1400" i="1" dirty="0">
                <a:sym typeface="Arial"/>
              </a:rPr>
              <a:t>.</a:t>
            </a:r>
            <a:endParaRPr lang="en-US" sz="1400" dirty="0">
              <a:sym typeface="Arial"/>
            </a:endParaRP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>
                <a:sym typeface="Arial"/>
              </a:rPr>
              <a:t>Holroyd, A., Rich, C., Sidner, C. L., &amp; </a:t>
            </a:r>
            <a:r>
              <a:rPr lang="en-US" sz="1400" dirty="0" err="1">
                <a:sym typeface="Arial"/>
              </a:rPr>
              <a:t>Ponsler</a:t>
            </a:r>
            <a:r>
              <a:rPr lang="en-US" sz="1400" dirty="0">
                <a:sym typeface="Arial"/>
              </a:rPr>
              <a:t>, B. (2011). Generating connection events for human-robot collaboration. </a:t>
            </a:r>
            <a:r>
              <a:rPr lang="en-US" sz="1400" i="1" dirty="0">
                <a:sym typeface="Arial"/>
              </a:rPr>
              <a:t>2011 RO-MAN,</a:t>
            </a:r>
            <a:r>
              <a:rPr lang="en-US" sz="1400" dirty="0">
                <a:sym typeface="Arial"/>
              </a:rPr>
              <a:t> IEEE.</a:t>
            </a:r>
            <a:endParaRPr lang="en-US" sz="1400" dirty="0"/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err="1">
                <a:sym typeface="Arial"/>
              </a:rPr>
              <a:t>Traum</a:t>
            </a:r>
            <a:r>
              <a:rPr lang="en-US" sz="1400" dirty="0">
                <a:sym typeface="Arial"/>
              </a:rPr>
              <a:t>, D., and </a:t>
            </a:r>
            <a:r>
              <a:rPr lang="en-US" sz="1400" dirty="0" err="1">
                <a:sym typeface="Arial"/>
              </a:rPr>
              <a:t>Rickel</a:t>
            </a:r>
            <a:r>
              <a:rPr lang="en-US" sz="1400" dirty="0">
                <a:sym typeface="Arial"/>
              </a:rPr>
              <a:t>, J. (2002). Embodied agents for multi-party dialogue in immersive virtual worlds. </a:t>
            </a:r>
            <a:r>
              <a:rPr lang="en-US" sz="1400" i="1" dirty="0">
                <a:sym typeface="Arial"/>
              </a:rPr>
              <a:t>Proc. Autonomous agents and multiagent systems</a:t>
            </a:r>
            <a:r>
              <a:rPr lang="en-US" sz="1400" dirty="0">
                <a:sym typeface="Arial"/>
              </a:rPr>
              <a:t>.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err="1">
                <a:sym typeface="Arial"/>
              </a:rPr>
              <a:t>Scheutz</a:t>
            </a:r>
            <a:r>
              <a:rPr lang="en-US" sz="1400" dirty="0">
                <a:sym typeface="Arial"/>
              </a:rPr>
              <a:t>, M., Schermerhorn, P., Kramer, J., &amp; Anderson, D. (2007). First steps toward natural human-like HRI. </a:t>
            </a:r>
            <a:r>
              <a:rPr lang="en-US" sz="1400" i="1" dirty="0">
                <a:sym typeface="Arial"/>
              </a:rPr>
              <a:t>Autonomous Robots</a:t>
            </a:r>
            <a:r>
              <a:rPr lang="en-US" sz="1400" dirty="0">
                <a:sym typeface="Arial"/>
              </a:rPr>
              <a:t>, </a:t>
            </a:r>
            <a:r>
              <a:rPr lang="en-US" sz="1400" i="1" dirty="0">
                <a:sym typeface="Arial"/>
              </a:rPr>
              <a:t>22</a:t>
            </a:r>
            <a:r>
              <a:rPr lang="en-US" sz="1400" dirty="0">
                <a:sym typeface="Arial"/>
              </a:rPr>
              <a:t>(4).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>
                <a:sym typeface="Arial"/>
              </a:rPr>
              <a:t>Elliott, D., D. </a:t>
            </a:r>
            <a:r>
              <a:rPr lang="en-US" sz="1400" dirty="0" err="1">
                <a:sym typeface="Arial"/>
              </a:rPr>
              <a:t>Kiela</a:t>
            </a:r>
            <a:r>
              <a:rPr lang="en-US" sz="1400" dirty="0">
                <a:sym typeface="Arial"/>
              </a:rPr>
              <a:t> and A. </a:t>
            </a:r>
            <a:r>
              <a:rPr lang="en-US" sz="1400" dirty="0" err="1">
                <a:sym typeface="Arial"/>
              </a:rPr>
              <a:t>Lazaridou</a:t>
            </a:r>
            <a:r>
              <a:rPr lang="en-US" sz="1400" dirty="0">
                <a:sym typeface="Arial"/>
              </a:rPr>
              <a:t> (2016) Multimodal Learning and Reasoning, ACL Tutorial.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err="1">
                <a:sym typeface="Arial"/>
              </a:rPr>
              <a:t>Yatskar</a:t>
            </a:r>
            <a:r>
              <a:rPr lang="en-US" sz="1400" dirty="0">
                <a:sym typeface="Arial"/>
              </a:rPr>
              <a:t>, M., </a:t>
            </a:r>
            <a:r>
              <a:rPr lang="en-US" sz="1400" dirty="0" err="1">
                <a:sym typeface="Arial"/>
              </a:rPr>
              <a:t>Zettlemoyer</a:t>
            </a:r>
            <a:r>
              <a:rPr lang="en-US" sz="1400" dirty="0">
                <a:sym typeface="Arial"/>
              </a:rPr>
              <a:t>, L., and Farhadi, A. (2016). Situation recognition: Visual semantic role labeling for image understanding. Proceedings of the IEEE CVPR.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>
                <a:sym typeface="Arial"/>
              </a:rPr>
              <a:t>Hough, J., &amp; </a:t>
            </a:r>
            <a:r>
              <a:rPr lang="en-US" sz="1400" dirty="0" err="1">
                <a:sym typeface="Arial"/>
              </a:rPr>
              <a:t>Schlangen</a:t>
            </a:r>
            <a:r>
              <a:rPr lang="en-US" sz="1400" dirty="0">
                <a:sym typeface="Arial"/>
              </a:rPr>
              <a:t>, D. (2017). A Model of Continuous Intention Grounding for HRI.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err="1">
                <a:solidFill>
                  <a:schemeClr val="bg2"/>
                </a:solidFill>
              </a:rPr>
              <a:t>Alikhani</a:t>
            </a:r>
            <a:r>
              <a:rPr lang="en-US" sz="1400" dirty="0">
                <a:solidFill>
                  <a:schemeClr val="bg2"/>
                </a:solidFill>
              </a:rPr>
              <a:t>, M., and Stone, M. (2020). Achieving Common Ground in Multi-modal Dialogue. In Proceedings of the 58th Annual Meeting of ACL Tutorial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err="1">
                <a:solidFill>
                  <a:schemeClr val="bg2"/>
                </a:solidFill>
              </a:rPr>
              <a:t>Loáiciga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Sharid</a:t>
            </a:r>
            <a:r>
              <a:rPr lang="en-US" sz="1400" dirty="0">
                <a:solidFill>
                  <a:schemeClr val="bg2"/>
                </a:solidFill>
              </a:rPr>
              <a:t>, Simon </a:t>
            </a:r>
            <a:r>
              <a:rPr lang="en-US" sz="1400" dirty="0" err="1">
                <a:solidFill>
                  <a:schemeClr val="bg2"/>
                </a:solidFill>
              </a:rPr>
              <a:t>Dobnik</a:t>
            </a:r>
            <a:r>
              <a:rPr lang="en-US" sz="1400" dirty="0">
                <a:solidFill>
                  <a:schemeClr val="bg2"/>
                </a:solidFill>
              </a:rPr>
              <a:t>, and David </a:t>
            </a:r>
            <a:r>
              <a:rPr lang="en-US" sz="1400" dirty="0" err="1">
                <a:solidFill>
                  <a:schemeClr val="bg2"/>
                </a:solidFill>
              </a:rPr>
              <a:t>Schlangen</a:t>
            </a:r>
            <a:r>
              <a:rPr lang="en-US" sz="1400" dirty="0">
                <a:solidFill>
                  <a:schemeClr val="bg2"/>
                </a:solidFill>
              </a:rPr>
              <a:t>. "Anaphoric Phenomena in Situated Dialog: A First Round of Annotations." In Proceedings of the Fourth Workshop on Computational Models of Reference, Anaphora and Coreference, pp. 31-37. 2022.</a:t>
            </a:r>
          </a:p>
          <a:p>
            <a:pPr marL="457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Arial"/>
              <a:buChar char="●"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>
                <a:solidFill>
                  <a:schemeClr val="bg2"/>
                </a:solidFill>
              </a:rPr>
              <a:t>Pustejovsky, J. and Krishnaswamy, N., 2022. Multimodal Semantics for Affordances and Actions. In International Conference on Human-Computer Interaction (pp. 137-160). Springer.</a:t>
            </a:r>
          </a:p>
        </p:txBody>
      </p:sp>
    </p:spTree>
    <p:extLst>
      <p:ext uri="{BB962C8B-B14F-4D97-AF65-F5344CB8AC3E}">
        <p14:creationId xmlns:p14="http://schemas.microsoft.com/office/powerpoint/2010/main" val="200648473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Situated Grounding and Spatial Reasoning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B2D3F-ECE5-0241-81B1-167CBD409FC6}"/>
              </a:ext>
            </a:extLst>
          </p:cNvPr>
          <p:cNvSpPr/>
          <p:nvPr/>
        </p:nvSpPr>
        <p:spPr>
          <a:xfrm>
            <a:off x="449034" y="957352"/>
            <a:ext cx="8492355" cy="182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2919" indent="-402336" defTabSz="1072895">
              <a:buSzPts val="2100"/>
              <a:defRPr sz="2112"/>
            </a:pPr>
            <a:r>
              <a:rPr lang="en-US" dirty="0"/>
              <a:t>Frames of Reference</a:t>
            </a:r>
          </a:p>
          <a:p>
            <a:pPr marL="884500" lvl="1" indent="-359228" defTabSz="1072895">
              <a:buSzPts val="1500"/>
              <a:defRPr sz="1584"/>
            </a:pPr>
            <a:r>
              <a:rPr lang="en-US" sz="1800" i="1" dirty="0">
                <a:solidFill>
                  <a:srgbClr val="C00000"/>
                </a:solidFill>
              </a:rPr>
              <a:t>Absolute (coordinate system)</a:t>
            </a:r>
            <a:endParaRPr lang="en-US" sz="1800" dirty="0">
              <a:solidFill>
                <a:srgbClr val="C00000"/>
              </a:solidFill>
            </a:endParaRPr>
          </a:p>
          <a:p>
            <a:pPr marL="884500" lvl="1" indent="-359228" defTabSz="1072895">
              <a:buSzPts val="1500"/>
              <a:defRPr sz="1584"/>
            </a:pPr>
            <a:r>
              <a:rPr lang="en-US" sz="1800" i="1" dirty="0">
                <a:solidFill>
                  <a:srgbClr val="C00000"/>
                </a:solidFill>
              </a:rPr>
              <a:t>Relative (from an agent view)</a:t>
            </a:r>
            <a:endParaRPr lang="en-US" sz="1800" dirty="0">
              <a:solidFill>
                <a:srgbClr val="C00000"/>
              </a:solidFill>
            </a:endParaRPr>
          </a:p>
          <a:p>
            <a:pPr marL="884500" lvl="1" indent="-359228" defTabSz="1072895">
              <a:buSzPts val="1500"/>
              <a:defRPr sz="1584"/>
            </a:pPr>
            <a:r>
              <a:rPr lang="en-US" sz="1800" i="1" dirty="0">
                <a:solidFill>
                  <a:srgbClr val="C00000"/>
                </a:solidFill>
              </a:rPr>
              <a:t>Intrinsic (inherent property of object)</a:t>
            </a:r>
          </a:p>
          <a:p>
            <a:pPr marL="960119" lvl="1" indent="-402336" defTabSz="1072895">
              <a:buSzPts val="2100"/>
              <a:defRPr sz="2112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C6E36-C698-544C-AC3F-15FF5F2C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72" y="2878192"/>
            <a:ext cx="4192814" cy="3355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D99D5-FE64-5F4C-A747-57405EDD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25" y="2681783"/>
            <a:ext cx="3815443" cy="33871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6B195A-64F6-AD49-AE85-CEF9AC65E8E2}"/>
              </a:ext>
            </a:extLst>
          </p:cNvPr>
          <p:cNvSpPr/>
          <p:nvPr/>
        </p:nvSpPr>
        <p:spPr>
          <a:xfrm>
            <a:off x="5079677" y="988832"/>
            <a:ext cx="40643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/>
              <a:t>Levinson, S. C. (2003). Space in language and culture: Explorations in cognitive diversity. Cambridge: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174462036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Interactive Object Recognition in Dialogue 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B2D3F-ECE5-0241-81B1-167CBD409FC6}"/>
              </a:ext>
            </a:extLst>
          </p:cNvPr>
          <p:cNvSpPr/>
          <p:nvPr/>
        </p:nvSpPr>
        <p:spPr>
          <a:xfrm>
            <a:off x="234453" y="4460246"/>
            <a:ext cx="8492355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2919" indent="-402336" defTabSz="1072895">
              <a:buSzPts val="2100"/>
              <a:defRPr sz="2112"/>
            </a:pPr>
            <a:r>
              <a:rPr lang="en-US" sz="1400" dirty="0"/>
              <a:t>Das, A., </a:t>
            </a:r>
            <a:r>
              <a:rPr lang="en-US" sz="1400" dirty="0" err="1"/>
              <a:t>Kottur</a:t>
            </a:r>
            <a:r>
              <a:rPr lang="en-US" sz="1400" dirty="0"/>
              <a:t>, S., Moura, J. M., Lee, S., &amp; Batra, D. (2017). Learning cooperative visual dialog agents with deep reinforcement learning. In </a:t>
            </a:r>
            <a:r>
              <a:rPr lang="en-US" sz="1400" i="1" dirty="0"/>
              <a:t>Proceedings of the IEEE international conference on computer vision</a:t>
            </a:r>
            <a:r>
              <a:rPr lang="en-US" sz="1400" dirty="0"/>
              <a:t> (pp. 2951-2960).</a:t>
            </a:r>
          </a:p>
          <a:p>
            <a:pPr marL="502919" indent="-402336" defTabSz="1072895">
              <a:buSzPts val="2100"/>
              <a:defRPr sz="2112"/>
            </a:pPr>
            <a:r>
              <a:rPr lang="en-US" sz="1400" dirty="0"/>
              <a:t>Shekhar, R., </a:t>
            </a:r>
            <a:r>
              <a:rPr lang="en-US" sz="1400" dirty="0" err="1"/>
              <a:t>Testoni</a:t>
            </a:r>
            <a:r>
              <a:rPr lang="en-US" sz="1400" dirty="0"/>
              <a:t>, A., Fernández, R., &amp; </a:t>
            </a:r>
            <a:r>
              <a:rPr lang="en-US" sz="1400" dirty="0" err="1"/>
              <a:t>Bernardi</a:t>
            </a:r>
            <a:r>
              <a:rPr lang="en-US" sz="1400" dirty="0"/>
              <a:t>, R. (2019). Jointly Learning to See, Ask, Decide when to Stop, and then </a:t>
            </a:r>
            <a:r>
              <a:rPr lang="en-US" sz="1400" dirty="0" err="1"/>
              <a:t>GuessWhat</a:t>
            </a:r>
            <a:r>
              <a:rPr lang="en-US" sz="1400" dirty="0"/>
              <a:t>. In </a:t>
            </a:r>
            <a:r>
              <a:rPr lang="en-US" sz="1400" i="1" dirty="0" err="1"/>
              <a:t>CLiC</a:t>
            </a:r>
            <a:r>
              <a:rPr lang="en-US" sz="1400" i="1" dirty="0"/>
              <a:t>-it</a:t>
            </a:r>
            <a:r>
              <a:rPr lang="en-US" sz="1400" dirty="0"/>
              <a:t>.</a:t>
            </a:r>
          </a:p>
          <a:p>
            <a:pPr marL="502919" indent="-402336" defTabSz="1072895">
              <a:buSzPts val="2100"/>
              <a:defRPr sz="2112"/>
            </a:pPr>
            <a:r>
              <a:rPr lang="en-US" sz="1400" dirty="0"/>
              <a:t>Shukla, P., </a:t>
            </a:r>
            <a:r>
              <a:rPr lang="en-US" sz="1400" dirty="0" err="1"/>
              <a:t>Elmadjian</a:t>
            </a:r>
            <a:r>
              <a:rPr lang="en-US" sz="1400" dirty="0"/>
              <a:t>, C., Sharan, R., Kulkarni, V., Turk, M., &amp; Wang, W. Y. (2019). What Should I Ask? Using Conversationally Informative Rewards for Goal-Oriented Visual Dialog.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arXiv:1907.12021</a:t>
            </a:r>
            <a:r>
              <a:rPr lang="en-US" sz="1400" dirty="0"/>
              <a:t>.</a:t>
            </a:r>
          </a:p>
          <a:p>
            <a:pPr marL="502919" indent="-402336" defTabSz="1072895">
              <a:buSzPts val="2100"/>
              <a:defRPr sz="2112"/>
            </a:pPr>
            <a:endParaRPr lang="en-US" sz="1400" dirty="0"/>
          </a:p>
          <a:p>
            <a:pPr marL="502919" indent="-402336" defTabSz="1072895">
              <a:buSzPts val="2100"/>
              <a:defRPr sz="2112"/>
            </a:pP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8D58A-DE98-8847-970C-78EA3EB6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21" y="1402860"/>
            <a:ext cx="3287864" cy="2063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174B2A-8148-1B4B-A773-73C29B8B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2" y="1402860"/>
            <a:ext cx="2382148" cy="2287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652D32-9D6D-F644-82B1-53BB6A21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65" y="1304835"/>
            <a:ext cx="3043836" cy="24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43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799" name="Google Shape;293;p51" descr="Google Shape;293;p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25" y="1071624"/>
            <a:ext cx="5434856" cy="3820976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Semantics of ISO-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Semantics of ISO-Space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DAE7C-D296-E844-BE6A-F48EBAFA8101}"/>
              </a:ext>
            </a:extLst>
          </p:cNvPr>
          <p:cNvSpPr txBox="1"/>
          <p:nvPr/>
        </p:nvSpPr>
        <p:spPr>
          <a:xfrm>
            <a:off x="1917834" y="5786376"/>
            <a:ext cx="4944621" cy="5591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lang="en-US" sz="1100" dirty="0"/>
              <a:t>Pustejovsky, J. (2017). ISO-Space: Annotating static and dynamic spatial information. </a:t>
            </a:r>
          </a:p>
          <a:p>
            <a:pPr marL="0" indent="0">
              <a:buNone/>
            </a:pPr>
            <a:r>
              <a:rPr lang="en-US" sz="1100" dirty="0"/>
              <a:t>In Handbook of linguistic annotation (pp. 989-1024). Springer, Dordrecht.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86427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Reasoning in Collaborative Tasks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F3CA5A-67BC-4646-9F66-9AE7477B6E65}"/>
              </a:ext>
            </a:extLst>
          </p:cNvPr>
          <p:cNvSpPr/>
          <p:nvPr/>
        </p:nvSpPr>
        <p:spPr>
          <a:xfrm>
            <a:off x="889232" y="5702765"/>
            <a:ext cx="7432647" cy="4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>
                <a:sym typeface="Arial"/>
              </a:rPr>
              <a:t>Dan, S., </a:t>
            </a:r>
            <a:r>
              <a:rPr lang="en-US" sz="1100" dirty="0" err="1">
                <a:sym typeface="Arial"/>
              </a:rPr>
              <a:t>Kordjamshidi</a:t>
            </a:r>
            <a:r>
              <a:rPr lang="en-US" sz="1100" dirty="0">
                <a:sym typeface="Arial"/>
              </a:rPr>
              <a:t>, P., Bonn, J., Bhatia, A., Cai, Z., Palmer, M., &amp; Roth, D. (2020). From Spatial Relations to Spatial Configurations. </a:t>
            </a:r>
            <a:r>
              <a:rPr lang="en-US" sz="1100" i="1" dirty="0">
                <a:sym typeface="Arial"/>
              </a:rPr>
              <a:t>Proceedings of The 12th Language Resources and Evaluation Conference</a:t>
            </a:r>
            <a:r>
              <a:rPr lang="en-US" sz="1100" dirty="0">
                <a:sym typeface="Arial"/>
              </a:rPr>
              <a:t> (pp. 5855-5864).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56ADA-71F4-9C42-BFBC-E66C5E6A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69" y="908457"/>
            <a:ext cx="3570095" cy="4718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4ED2B-ED97-1041-B798-9DED5A10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59" y="908457"/>
            <a:ext cx="3374513" cy="44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1180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Reasoning and AMRs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1B27D-7A5B-774A-B923-EEEDCC02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5" y="1438394"/>
            <a:ext cx="6192937" cy="4227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E7ECD-06D5-4343-B9C9-037AA2592A27}"/>
              </a:ext>
            </a:extLst>
          </p:cNvPr>
          <p:cNvSpPr/>
          <p:nvPr/>
        </p:nvSpPr>
        <p:spPr>
          <a:xfrm>
            <a:off x="728351" y="5859715"/>
            <a:ext cx="7432647" cy="4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>
                <a:sym typeface="Arial"/>
              </a:rPr>
              <a:t>Dan, S., </a:t>
            </a:r>
            <a:r>
              <a:rPr lang="en-US" sz="1100" dirty="0" err="1">
                <a:sym typeface="Arial"/>
              </a:rPr>
              <a:t>Kordjamshidi</a:t>
            </a:r>
            <a:r>
              <a:rPr lang="en-US" sz="1100" dirty="0">
                <a:sym typeface="Arial"/>
              </a:rPr>
              <a:t>, P., Bonn, J., Bhatia, A., Cai, Z., Palmer, M., &amp; Roth, D. (2020). From Spatial Relations to Spatial Configurations. </a:t>
            </a:r>
            <a:r>
              <a:rPr lang="en-US" sz="1100" i="1" dirty="0">
                <a:sym typeface="Arial"/>
              </a:rPr>
              <a:t>Proceedings of The 12th Language Resources and Evaluation Conference</a:t>
            </a:r>
            <a:r>
              <a:rPr lang="en-US" sz="1100" dirty="0">
                <a:sym typeface="Arial"/>
              </a:rPr>
              <a:t> (pp. 5855-5864).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F27E3-651B-E84C-BA59-0907526E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2" y="1005922"/>
            <a:ext cx="2779248" cy="20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5509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Reasoning in Minecraft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AC4036-8665-3A4E-AF89-94A0364A9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4" y="1385553"/>
            <a:ext cx="6297089" cy="4282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05130-FAAA-A645-A072-A30DDF5E2C3B}"/>
              </a:ext>
            </a:extLst>
          </p:cNvPr>
          <p:cNvSpPr txBox="1"/>
          <p:nvPr/>
        </p:nvSpPr>
        <p:spPr>
          <a:xfrm>
            <a:off x="1090569" y="907830"/>
            <a:ext cx="6162904" cy="52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Create models that generate spatial descriptions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84446-A913-4F4D-8495-3D6353BCBC26}"/>
              </a:ext>
            </a:extLst>
          </p:cNvPr>
          <p:cNvSpPr/>
          <p:nvPr/>
        </p:nvSpPr>
        <p:spPr>
          <a:xfrm>
            <a:off x="822159" y="5686829"/>
            <a:ext cx="7466163" cy="4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>
                <a:sym typeface="Arial"/>
              </a:rPr>
              <a:t>Narayan-Chen, A., </a:t>
            </a:r>
            <a:r>
              <a:rPr lang="en-US" sz="1100" dirty="0" err="1">
                <a:sym typeface="Arial"/>
              </a:rPr>
              <a:t>Jayannavar</a:t>
            </a:r>
            <a:r>
              <a:rPr lang="en-US" sz="1100" dirty="0">
                <a:sym typeface="Arial"/>
              </a:rPr>
              <a:t>, P., &amp; </a:t>
            </a:r>
            <a:r>
              <a:rPr lang="en-US" sz="1100" dirty="0" err="1">
                <a:sym typeface="Arial"/>
              </a:rPr>
              <a:t>Hockenmaier</a:t>
            </a:r>
            <a:r>
              <a:rPr lang="en-US" sz="1100" dirty="0">
                <a:sym typeface="Arial"/>
              </a:rPr>
              <a:t>, J. (2019). Collaborative dialogue in Minecraft. In </a:t>
            </a:r>
            <a:r>
              <a:rPr lang="en-US" sz="1100" i="1" dirty="0">
                <a:sym typeface="Arial"/>
              </a:rPr>
              <a:t>Proceedings of the 57th Annual Meeting of the Association for Computational Linguistics</a:t>
            </a:r>
            <a:r>
              <a:rPr lang="en-US" sz="1100" dirty="0">
                <a:sym typeface="Arial"/>
              </a:rPr>
              <a:t> (pp. 5405-5415).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1353154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Reasoning in Minecraft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CAD7A-9D95-E84A-87E8-6B27F243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1" y="1405201"/>
            <a:ext cx="5742198" cy="4441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DC4FC-F10C-4C49-A0DC-30CD4466524D}"/>
              </a:ext>
            </a:extLst>
          </p:cNvPr>
          <p:cNvSpPr txBox="1"/>
          <p:nvPr/>
        </p:nvSpPr>
        <p:spPr>
          <a:xfrm>
            <a:off x="1090569" y="907830"/>
            <a:ext cx="5398271" cy="52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Create models that execute spatial actions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E7861-42B6-054B-9973-1FFCBBC6A503}"/>
              </a:ext>
            </a:extLst>
          </p:cNvPr>
          <p:cNvSpPr/>
          <p:nvPr/>
        </p:nvSpPr>
        <p:spPr>
          <a:xfrm>
            <a:off x="985706" y="5879177"/>
            <a:ext cx="7172587" cy="4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 err="1">
                <a:sym typeface="Arial"/>
              </a:rPr>
              <a:t>Jayannavar</a:t>
            </a:r>
            <a:r>
              <a:rPr lang="en-US" sz="1100" dirty="0">
                <a:sym typeface="Arial"/>
              </a:rPr>
              <a:t>, P., Narayan-Chen, A., &amp; </a:t>
            </a:r>
            <a:r>
              <a:rPr lang="en-US" sz="1100" dirty="0" err="1">
                <a:sym typeface="Arial"/>
              </a:rPr>
              <a:t>Hockenmaier</a:t>
            </a:r>
            <a:r>
              <a:rPr lang="en-US" sz="1100" dirty="0">
                <a:sym typeface="Arial"/>
              </a:rPr>
              <a:t>, J. (2020). Learning to execute instructions in a Minecraft dialogue. In </a:t>
            </a:r>
            <a:r>
              <a:rPr lang="en-US" sz="1100" i="1" dirty="0">
                <a:sym typeface="Arial"/>
              </a:rPr>
              <a:t>Proceedings of the 58th Meeting of the Association for Computational Linguistics</a:t>
            </a:r>
            <a:r>
              <a:rPr lang="en-US" sz="1100" dirty="0">
                <a:sym typeface="Arial"/>
              </a:rPr>
              <a:t> (pp. 2589-2602).</a:t>
            </a:r>
          </a:p>
        </p:txBody>
      </p:sp>
    </p:spTree>
    <p:extLst>
      <p:ext uri="{BB962C8B-B14F-4D97-AF65-F5344CB8AC3E}">
        <p14:creationId xmlns:p14="http://schemas.microsoft.com/office/powerpoint/2010/main" val="121941888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Situated Grounding in Human Robot Dialogue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3011A3-8388-FA43-8BD7-898047C9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6" y="1032329"/>
            <a:ext cx="4452926" cy="2871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1A1717-B35E-AD44-94B0-9B63D14E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36" y="2953533"/>
            <a:ext cx="4958443" cy="31346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6748D4-3227-E34F-A0CD-E9C85909DFEE}"/>
              </a:ext>
            </a:extLst>
          </p:cNvPr>
          <p:cNvSpPr/>
          <p:nvPr/>
        </p:nvSpPr>
        <p:spPr>
          <a:xfrm>
            <a:off x="143967" y="5838371"/>
            <a:ext cx="36004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  <a:latin typeface="Arial" panose="020B0604020202020204" pitchFamily="34" charset="0"/>
              </a:rPr>
              <a:t>Chai, J. Y., Fang, R., Liu, C., &amp; She, L. (2016). Collaborative language grounding toward situated human-robot dialogue. </a:t>
            </a:r>
            <a:r>
              <a:rPr lang="en-US" sz="1100" i="1" dirty="0">
                <a:solidFill>
                  <a:schemeClr val="bg2"/>
                </a:solidFill>
                <a:latin typeface="Arial" panose="020B0604020202020204" pitchFamily="34" charset="0"/>
              </a:rPr>
              <a:t>AI Magazine</a:t>
            </a:r>
            <a:r>
              <a:rPr lang="en-US" sz="1100" dirty="0">
                <a:solidFill>
                  <a:schemeClr val="bg2"/>
                </a:solidFill>
                <a:latin typeface="Arial" panose="020B0604020202020204" pitchFamily="34" charset="0"/>
              </a:rPr>
              <a:t>, </a:t>
            </a:r>
            <a:r>
              <a:rPr lang="en-US" sz="1100" i="1" dirty="0">
                <a:solidFill>
                  <a:schemeClr val="bg2"/>
                </a:solidFill>
                <a:latin typeface="Arial" panose="020B0604020202020204" pitchFamily="34" charset="0"/>
              </a:rPr>
              <a:t>37</a:t>
            </a:r>
            <a:r>
              <a:rPr lang="en-US" sz="1100" dirty="0">
                <a:solidFill>
                  <a:schemeClr val="bg2"/>
                </a:solidFill>
                <a:latin typeface="Arial" panose="020B0604020202020204" pitchFamily="34" charset="0"/>
              </a:rPr>
              <a:t>(4), 32-45.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983D6-5F6B-194C-BD58-FA198796A98D}"/>
              </a:ext>
            </a:extLst>
          </p:cNvPr>
          <p:cNvSpPr/>
          <p:nvPr/>
        </p:nvSpPr>
        <p:spPr>
          <a:xfrm>
            <a:off x="613897" y="3903545"/>
            <a:ext cx="3467339" cy="802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Establish a Joint Perceptual Basis through language grounding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8E3F7-8A47-A34E-9332-67DE85D8F50F}"/>
              </a:ext>
            </a:extLst>
          </p:cNvPr>
          <p:cNvSpPr/>
          <p:nvPr/>
        </p:nvSpPr>
        <p:spPr>
          <a:xfrm>
            <a:off x="4446846" y="608941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Graph-Matching for Interpreting Referring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266853854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Grounding - Multimodal Spatial Expressions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780F92-30F8-C544-9F1E-2A5CC8CE5A4C}"/>
              </a:ext>
            </a:extLst>
          </p:cNvPr>
          <p:cNvSpPr/>
          <p:nvPr/>
        </p:nvSpPr>
        <p:spPr>
          <a:xfrm>
            <a:off x="454959" y="3808325"/>
            <a:ext cx="6528645" cy="802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Interpreting multimodal spatial descriptions in route giving tasks.</a:t>
            </a:r>
          </a:p>
          <a:p>
            <a:r>
              <a:rPr lang="en-US" sz="1400" dirty="0"/>
              <a:t> Gestures not only contribute information, but also help interpretations of speech incrementally, due to its parallel nature.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6F9CA-8111-194D-885D-A583241F6C19}"/>
              </a:ext>
            </a:extLst>
          </p:cNvPr>
          <p:cNvSpPr/>
          <p:nvPr/>
        </p:nvSpPr>
        <p:spPr>
          <a:xfrm>
            <a:off x="1273628" y="5793479"/>
            <a:ext cx="60823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Han, T.,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Kennington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C., &amp;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Schlangen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D. (2018). Placing Objects in Gesture Space: Toward Real-Time Understanding of Spatial Descriptions. In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AAAI18.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854B4-07B9-8345-BC42-5E400900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6" y="1281520"/>
            <a:ext cx="4319084" cy="2004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9B484-56E4-6245-8D27-F42EAD57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1191"/>
            <a:ext cx="4394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9981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Situated Grounding and Pointing Actions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B2D3F-ECE5-0241-81B1-167CBD409FC6}"/>
              </a:ext>
            </a:extLst>
          </p:cNvPr>
          <p:cNvSpPr/>
          <p:nvPr/>
        </p:nvSpPr>
        <p:spPr>
          <a:xfrm>
            <a:off x="621578" y="5859715"/>
            <a:ext cx="7537134" cy="4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 err="1"/>
              <a:t>Alikhani</a:t>
            </a:r>
            <a:r>
              <a:rPr lang="en-US" sz="1100" dirty="0"/>
              <a:t>, M., Khalid, B., </a:t>
            </a:r>
            <a:r>
              <a:rPr lang="en-US" sz="1100" dirty="0" err="1"/>
              <a:t>Shome</a:t>
            </a:r>
            <a:r>
              <a:rPr lang="en-US" sz="1100" dirty="0"/>
              <a:t>, R., </a:t>
            </a:r>
            <a:r>
              <a:rPr lang="en-US" sz="1100" dirty="0" err="1"/>
              <a:t>Mitash</a:t>
            </a:r>
            <a:r>
              <a:rPr lang="en-US" sz="1100" dirty="0"/>
              <a:t>, C., </a:t>
            </a:r>
            <a:r>
              <a:rPr lang="en-US" sz="1100" dirty="0" err="1"/>
              <a:t>Bekris</a:t>
            </a:r>
            <a:r>
              <a:rPr lang="en-US" sz="1100" dirty="0"/>
              <a:t>, K. E., &amp; Stone, M. (2020). That and There: Judging the Intent of Pointing Actions with Robotic Arms. In AAAI (pp. 10343-10351).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522688-E03F-124A-BCE6-1408448E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70" y="1242285"/>
            <a:ext cx="3258423" cy="2371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FB17F-82AF-884E-8BBA-D38EFA0F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71" y="1223879"/>
            <a:ext cx="3536671" cy="2935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780F92-30F8-C544-9F1E-2A5CC8CE5A4C}"/>
              </a:ext>
            </a:extLst>
          </p:cNvPr>
          <p:cNvSpPr/>
          <p:nvPr/>
        </p:nvSpPr>
        <p:spPr>
          <a:xfrm>
            <a:off x="275346" y="4270890"/>
            <a:ext cx="4572000" cy="10182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Pointing to something  vs. somewhere</a:t>
            </a:r>
          </a:p>
          <a:p>
            <a:r>
              <a:rPr lang="en-US" sz="1400" dirty="0"/>
              <a:t>Human subjects show greater flexibility in interpreting the intent of referential pointing compared to locating pointing, which needs to be more deliberate.</a:t>
            </a:r>
          </a:p>
        </p:txBody>
      </p:sp>
    </p:spTree>
    <p:extLst>
      <p:ext uri="{BB962C8B-B14F-4D97-AF65-F5344CB8AC3E}">
        <p14:creationId xmlns:p14="http://schemas.microsoft.com/office/powerpoint/2010/main" val="207649343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Components of Multimodal Interactions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77A66-857F-68B4-F248-AC31392F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6" y="1757798"/>
            <a:ext cx="7913436" cy="3342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4711E-C7CC-9850-5906-DF1E5C3861C2}"/>
              </a:ext>
            </a:extLst>
          </p:cNvPr>
          <p:cNvSpPr txBox="1"/>
          <p:nvPr/>
        </p:nvSpPr>
        <p:spPr>
          <a:xfrm>
            <a:off x="690990" y="947719"/>
            <a:ext cx="7297830" cy="52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Aspects of spatial </a:t>
            </a:r>
            <a:r>
              <a:rPr lang="en-US" dirty="0"/>
              <a:t>r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easoning in multimodal interactions</a:t>
            </a:r>
          </a:p>
        </p:txBody>
      </p:sp>
    </p:spTree>
    <p:extLst>
      <p:ext uri="{BB962C8B-B14F-4D97-AF65-F5344CB8AC3E}">
        <p14:creationId xmlns:p14="http://schemas.microsoft.com/office/powerpoint/2010/main" val="403300485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Reasoning and Situated Meaning</a:t>
            </a:r>
          </a:p>
        </p:txBody>
      </p:sp>
      <p:pic>
        <p:nvPicPr>
          <p:cNvPr id="6" name="Google Shape;572;p91" descr="Google Shape;572;p91">
            <a:extLst>
              <a:ext uri="{FF2B5EF4-FFF2-40B4-BE49-F238E27FC236}">
                <a16:creationId xmlns:a16="http://schemas.microsoft.com/office/drawing/2014/main" id="{1C740349-A203-DF40-B5BD-402BB758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97" y="1054720"/>
            <a:ext cx="6973438" cy="43484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14DD31-E3EB-9D47-821B-A5CD465B2976}"/>
              </a:ext>
            </a:extLst>
          </p:cNvPr>
          <p:cNvSpPr/>
          <p:nvPr/>
        </p:nvSpPr>
        <p:spPr>
          <a:xfrm>
            <a:off x="1186965" y="5563926"/>
            <a:ext cx="67659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latin typeface="Helvetica" pitchFamily="2" charset="0"/>
              </a:rPr>
              <a:t>Pustejovsky, James, and Nikhil Krishnaswamy. "Multimodal Semantics for Affordances and Actions." In International Conference on Human-Computer Interaction, pp. 137-160. Springer, 2022.</a:t>
            </a:r>
          </a:p>
        </p:txBody>
      </p:sp>
    </p:spTree>
    <p:extLst>
      <p:ext uri="{BB962C8B-B14F-4D97-AF65-F5344CB8AC3E}">
        <p14:creationId xmlns:p14="http://schemas.microsoft.com/office/powerpoint/2010/main" val="114414854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Situated Meaning and Common 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37E135-C834-194D-8D1E-63ECC91D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790700"/>
            <a:ext cx="7823200" cy="3276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AE3CD5-3A3A-704B-BB0D-3E21F387B982}"/>
              </a:ext>
            </a:extLst>
          </p:cNvPr>
          <p:cNvSpPr/>
          <p:nvPr/>
        </p:nvSpPr>
        <p:spPr>
          <a:xfrm>
            <a:off x="824592" y="5067300"/>
            <a:ext cx="6719207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latin typeface="Helvetica" pitchFamily="2" charset="0"/>
              </a:rPr>
              <a:t>Stalnaker R., “Common ground”, </a:t>
            </a:r>
            <a:r>
              <a:rPr lang="en-US" sz="1100" i="1" dirty="0">
                <a:latin typeface="Helvetica" pitchFamily="2" charset="0"/>
              </a:rPr>
              <a:t>Linguistics</a:t>
            </a:r>
            <a:r>
              <a:rPr lang="en-US" sz="1100" dirty="0">
                <a:latin typeface="Helvetica" pitchFamily="2" charset="0"/>
              </a:rPr>
              <a:t> </a:t>
            </a:r>
            <a:r>
              <a:rPr lang="en-US" sz="1100" i="1" dirty="0">
                <a:latin typeface="Helvetica" pitchFamily="2" charset="0"/>
              </a:rPr>
              <a:t>and</a:t>
            </a:r>
            <a:r>
              <a:rPr lang="en-US" sz="1100" dirty="0">
                <a:latin typeface="Helvetica" pitchFamily="2" charset="0"/>
              </a:rPr>
              <a:t> </a:t>
            </a:r>
            <a:r>
              <a:rPr lang="en-US" sz="1100" i="1" dirty="0">
                <a:latin typeface="Helvetica" pitchFamily="2" charset="0"/>
              </a:rPr>
              <a:t>philosophy</a:t>
            </a:r>
            <a:r>
              <a:rPr lang="en-US" sz="1100" dirty="0">
                <a:latin typeface="Helvetica" pitchFamily="2" charset="0"/>
              </a:rPr>
              <a:t>, vol. 25, no 5-6, p. 701-721, 2002</a:t>
            </a:r>
          </a:p>
          <a:p>
            <a:pPr marL="0" indent="0">
              <a:buNone/>
            </a:pPr>
            <a:r>
              <a:rPr lang="en-US" sz="1100" dirty="0">
                <a:latin typeface="Helvetica" pitchFamily="2" charset="0"/>
              </a:rPr>
              <a:t>Clark H. H., Brennan S. E., “Grounding in communication”, </a:t>
            </a:r>
            <a:r>
              <a:rPr lang="en-US" sz="1100" i="1" dirty="0">
                <a:latin typeface="Helvetica" pitchFamily="2" charset="0"/>
              </a:rPr>
              <a:t>Perspectives on socially shared cognition</a:t>
            </a:r>
            <a:r>
              <a:rPr lang="en-US" sz="1100" dirty="0">
                <a:latin typeface="Helvetica" pitchFamily="2" charset="0"/>
              </a:rPr>
              <a:t>, vol. 13, p. 127-149, 1991.</a:t>
            </a:r>
          </a:p>
        </p:txBody>
      </p:sp>
    </p:spTree>
    <p:extLst>
      <p:ext uri="{BB962C8B-B14F-4D97-AF65-F5344CB8AC3E}">
        <p14:creationId xmlns:p14="http://schemas.microsoft.com/office/powerpoint/2010/main" val="35127619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Unit Elements in ISO-Space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E8FCA-EC1E-8A41-9060-83D66A0B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42" y="1394077"/>
            <a:ext cx="8444715" cy="45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1138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Embodiment and Situated Grounding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016D1-CD81-9345-89D3-293D2949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3" y="1272834"/>
            <a:ext cx="7220391" cy="41400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761AA8-7B8F-6942-993B-762C99300330}"/>
              </a:ext>
            </a:extLst>
          </p:cNvPr>
          <p:cNvSpPr/>
          <p:nvPr/>
        </p:nvSpPr>
        <p:spPr>
          <a:xfrm>
            <a:off x="865414" y="5485874"/>
            <a:ext cx="71060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3" indent="0" defTabSz="1072895">
              <a:buSzPts val="2100"/>
              <a:buNone/>
              <a:defRPr sz="2112"/>
            </a:pPr>
            <a:r>
              <a:rPr lang="en-US" sz="1100" dirty="0"/>
              <a:t>Pustejovsky, J., &amp; Krishnaswamy, N. (2020). Embodied Human-Computer Interactions through Situated Grounding. In Proceedings of the 20th ACM International Conference on Intelligent Virtual Agents.</a:t>
            </a:r>
          </a:p>
        </p:txBody>
      </p:sp>
    </p:spTree>
    <p:extLst>
      <p:ext uri="{BB962C8B-B14F-4D97-AF65-F5344CB8AC3E}">
        <p14:creationId xmlns:p14="http://schemas.microsoft.com/office/powerpoint/2010/main" val="128644437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Shared Conceptual Space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155B7-2032-0EF9-5817-C38561893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9130"/>
            <a:ext cx="7772400" cy="345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1901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Embodiment and Situated Grounding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61AA8-7B8F-6942-993B-762C99300330}"/>
              </a:ext>
            </a:extLst>
          </p:cNvPr>
          <p:cNvSpPr/>
          <p:nvPr/>
        </p:nvSpPr>
        <p:spPr>
          <a:xfrm>
            <a:off x="865414" y="5485874"/>
            <a:ext cx="7106090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3" indent="0" defTabSz="1072895">
              <a:buSzPts val="2100"/>
              <a:buNone/>
              <a:defRPr sz="2112"/>
            </a:pPr>
            <a:r>
              <a:rPr lang="en-US" sz="1100" dirty="0"/>
              <a:t>• Pustejovsky, J., &amp; Krishnaswamy, N. (2020). Embodied Human-Computer Interactions through Situated Grounding. In Proceedings of the 20th ACM International Conference on Intelligent Virtual Agents.</a:t>
            </a:r>
          </a:p>
          <a:p>
            <a:pPr marL="100583" indent="0" defTabSz="1072895">
              <a:buSzPts val="2100"/>
              <a:buNone/>
              <a:defRPr sz="2112"/>
            </a:pPr>
            <a:r>
              <a:rPr lang="en-US" sz="1100" dirty="0"/>
              <a:t>• Pustejovsky, James, and Nikhil Krishnaswamy. "The Role of Embodiment and Simulation in Evaluating HCI: Theory and Framework." In International Conference on Human-Computer Interaction, pp. 288-303. Springer, Cham, 2021.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808D9-B62A-5E4B-8689-E12043508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56" y="1759483"/>
            <a:ext cx="7073876" cy="28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6228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6" y="139376"/>
            <a:ext cx="8819163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Reasoning - Human Object Interactions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F260A-134D-196F-AE63-314CAB9CA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454150"/>
            <a:ext cx="7759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585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859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NL Sentences and Captions don’t describe HOI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7EDEC-923F-DCE3-31FC-1F0FB94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3" y="895304"/>
            <a:ext cx="5172389" cy="3093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AF313-CCD2-9ED1-74DC-6A413FB2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774" y="3988758"/>
            <a:ext cx="5627002" cy="283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5511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What’s left out – the commonsense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9BFCF-6EF2-6E13-4D90-2F2E0F37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0" y="1251996"/>
            <a:ext cx="2724150" cy="3307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5B4170-BCA1-45BF-8A44-A1FA21AC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27" y="3215473"/>
            <a:ext cx="5957715" cy="28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292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Affordances and Spatial Reasoning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2A37E4-735A-CB46-5644-B79224BC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2092"/>
            <a:ext cx="7772400" cy="42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5353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Reference Frames and Affordances</a:t>
            </a:r>
            <a:endParaRPr dirty="0"/>
          </a:p>
        </p:txBody>
      </p:sp>
      <p:pic>
        <p:nvPicPr>
          <p:cNvPr id="8" name="Google Shape;511;p81" descr="Google Shape;511;p81">
            <a:extLst>
              <a:ext uri="{FF2B5EF4-FFF2-40B4-BE49-F238E27FC236}">
                <a16:creationId xmlns:a16="http://schemas.microsoft.com/office/drawing/2014/main" id="{01B80734-A171-D740-8473-34843696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657" y="2239965"/>
            <a:ext cx="5218454" cy="382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808E6E-1158-844A-ABF5-DF245D9B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9" y="1627465"/>
            <a:ext cx="5386631" cy="22049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7C7729-BBD5-DC40-A364-4FD30B29A46A}"/>
              </a:ext>
            </a:extLst>
          </p:cNvPr>
          <p:cNvSpPr/>
          <p:nvPr/>
        </p:nvSpPr>
        <p:spPr>
          <a:xfrm>
            <a:off x="264590" y="5230535"/>
            <a:ext cx="458275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Osiurak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F., Rossetti, Y., and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Badets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A. (2017). What is an affordance? 40 years later.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Neuroscience &amp; Biobehavioral Reviews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77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403-417.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1433180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Affordance Space and Grasp Poses</a:t>
            </a:r>
            <a:endParaRPr dirty="0"/>
          </a:p>
        </p:txBody>
      </p:sp>
      <p:pic>
        <p:nvPicPr>
          <p:cNvPr id="6" name="Google Shape;523;p83" descr="Google Shape;523;p83">
            <a:extLst>
              <a:ext uri="{FF2B5EF4-FFF2-40B4-BE49-F238E27FC236}">
                <a16:creationId xmlns:a16="http://schemas.microsoft.com/office/drawing/2014/main" id="{497B29A0-E3C3-394B-937C-3B40F99B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83" y="2230088"/>
            <a:ext cx="6940633" cy="382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E9F700-3C6B-614C-A335-43982C86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71" y="934630"/>
            <a:ext cx="5945414" cy="20934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2C8783-EED7-E643-A16E-C200AD59D2CF}"/>
              </a:ext>
            </a:extLst>
          </p:cNvPr>
          <p:cNvSpPr/>
          <p:nvPr/>
        </p:nvSpPr>
        <p:spPr>
          <a:xfrm>
            <a:off x="865413" y="5587789"/>
            <a:ext cx="66212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Pustejovsky, J., Krishnaswamy, N., and Do, T. (2017). Object embodiment in a multimodal simulation. In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AAAI Spring Symposium: Interactive Multisensory Object Perception for Embodied Agents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1024519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Telic Qualia Role is an Affordance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31303C-2F23-E4BF-AF33-047786F3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0605"/>
            <a:ext cx="5343211" cy="2896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144243-D341-51F2-0A53-F0EE64EF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7" y="3135363"/>
            <a:ext cx="6307853" cy="23876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343BF7-1F05-0E32-65AB-5A76DF32E0B3}"/>
              </a:ext>
            </a:extLst>
          </p:cNvPr>
          <p:cNvSpPr/>
          <p:nvPr/>
        </p:nvSpPr>
        <p:spPr>
          <a:xfrm>
            <a:off x="1297136" y="5676434"/>
            <a:ext cx="6809015" cy="49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/>
              <a:t>Pustejovsky, J., (1995) The Generative Lexicon, MIT Press, Cambridge.</a:t>
            </a:r>
          </a:p>
          <a:p>
            <a:pPr marL="0" indent="0">
              <a:buNone/>
            </a:pPr>
            <a:r>
              <a:rPr lang="en-US" sz="1100" dirty="0"/>
              <a:t>Pustejovsky, J. and O. </a:t>
            </a:r>
            <a:r>
              <a:rPr lang="en-US" sz="1100" dirty="0" err="1"/>
              <a:t>Batiukova</a:t>
            </a:r>
            <a:r>
              <a:rPr lang="en-US" sz="1100" dirty="0"/>
              <a:t> (2019) The Lexicon, Cambridge University Press, Cambridge.</a:t>
            </a:r>
          </a:p>
        </p:txBody>
      </p:sp>
    </p:spTree>
    <p:extLst>
      <p:ext uri="{BB962C8B-B14F-4D97-AF65-F5344CB8AC3E}">
        <p14:creationId xmlns:p14="http://schemas.microsoft.com/office/powerpoint/2010/main" val="18901197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ISO-Space Qualitative Spatial Relations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896C79-E916-2441-8BA3-3305B355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5" y="855677"/>
            <a:ext cx="8240889" cy="4312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3DE15-0F46-0D45-8ED0-7D28FC223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020" y="4552758"/>
            <a:ext cx="5259897" cy="10572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B51DBA-DD89-A54C-A79A-5B8090120232}"/>
              </a:ext>
            </a:extLst>
          </p:cNvPr>
          <p:cNvSpPr/>
          <p:nvPr/>
        </p:nvSpPr>
        <p:spPr>
          <a:xfrm>
            <a:off x="1477069" y="5725280"/>
            <a:ext cx="6740554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/>
              <a:t>Randell, D. A., Cui, Z., &amp; Cohn, A. G. (1992). An interval logic for space based on “connection”. In Proceedings of the 10th European conference on Artificial intelligence (pp. 394-398).</a:t>
            </a:r>
          </a:p>
          <a:p>
            <a:pPr marL="0" indent="0">
              <a:buNone/>
            </a:pPr>
            <a:r>
              <a:rPr lang="en-US" sz="1100" dirty="0"/>
              <a:t>Randell, D. A., Cui, Z., &amp; Cohn, A. G. (1992). A spatial logic based on regions and connection. KR, 92, 165-176.</a:t>
            </a:r>
          </a:p>
        </p:txBody>
      </p:sp>
    </p:spTree>
    <p:extLst>
      <p:ext uri="{BB962C8B-B14F-4D97-AF65-F5344CB8AC3E}">
        <p14:creationId xmlns:p14="http://schemas.microsoft.com/office/powerpoint/2010/main" val="262491253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Spatial </a:t>
            </a:r>
            <a:r>
              <a:rPr lang="en-US" dirty="0"/>
              <a:t>Semantics and</a:t>
            </a:r>
            <a:r>
              <a:rPr dirty="0"/>
              <a:t> </a:t>
            </a:r>
            <a:r>
              <a:rPr lang="en-US" dirty="0"/>
              <a:t>Situated Grounding</a:t>
            </a:r>
            <a:endParaRPr dirty="0"/>
          </a:p>
        </p:txBody>
      </p:sp>
      <p:pic>
        <p:nvPicPr>
          <p:cNvPr id="9" name="Google Shape;499;p79" descr="Google Shape;499;p79">
            <a:extLst>
              <a:ext uri="{FF2B5EF4-FFF2-40B4-BE49-F238E27FC236}">
                <a16:creationId xmlns:a16="http://schemas.microsoft.com/office/drawing/2014/main" id="{FCABFE31-2467-CE4D-81C4-A65BEF21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8" y="1749079"/>
            <a:ext cx="8315556" cy="38209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39975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436" name="Table of Content"/>
          <p:cNvSpPr txBox="1"/>
          <p:nvPr/>
        </p:nvSpPr>
        <p:spPr>
          <a:xfrm>
            <a:off x="143967" y="139376"/>
            <a:ext cx="8492356" cy="63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Embodiment and Situated Grounding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B2D3F-ECE5-0241-81B1-167CBD409FC6}"/>
              </a:ext>
            </a:extLst>
          </p:cNvPr>
          <p:cNvSpPr/>
          <p:nvPr/>
        </p:nvSpPr>
        <p:spPr>
          <a:xfrm>
            <a:off x="457199" y="1292087"/>
            <a:ext cx="8492355" cy="5224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2919" indent="-402336" defTabSz="1072895">
              <a:buSzPts val="2100"/>
              <a:defRPr sz="2112"/>
            </a:pPr>
            <a:r>
              <a:rPr lang="en-US" dirty="0"/>
              <a:t>Pustejovsky, J., &amp; Krishnaswamy, N. (2016). </a:t>
            </a:r>
            <a:r>
              <a:rPr lang="en-US" dirty="0" err="1"/>
              <a:t>VoxML</a:t>
            </a:r>
            <a:r>
              <a:rPr lang="en-US" dirty="0"/>
              <a:t>: A Visualization Modeling Language. In Proceedings of the Tenth International Conference on Language Resources and Evaluation (LREC’16)..</a:t>
            </a:r>
          </a:p>
          <a:p>
            <a:pPr marL="502919" indent="-402336" defTabSz="1072895">
              <a:buSzPts val="2100"/>
              <a:defRPr sz="2112"/>
            </a:pPr>
            <a:r>
              <a:rPr lang="en-US" dirty="0"/>
              <a:t>Krishnaswamy, N., &amp; Pustejovsky, J. (2016). </a:t>
            </a:r>
            <a:r>
              <a:rPr lang="en-US" dirty="0" err="1"/>
              <a:t>VoxSim</a:t>
            </a:r>
            <a:r>
              <a:rPr lang="en-US" dirty="0"/>
              <a:t>: A visual platform for modeling motion language. In Proceedings of COLING 2016, the 26th International Conference on Computational Linguistics: System Demonstrations.</a:t>
            </a:r>
          </a:p>
          <a:p>
            <a:pPr marL="502919" indent="-402336" defTabSz="1072895">
              <a:buSzPts val="2100"/>
              <a:defRPr sz="2112"/>
            </a:pPr>
            <a:r>
              <a:rPr lang="en-US" dirty="0"/>
              <a:t>Pustejovsky, J., &amp; Krishnaswamy, N. (2020). Embodied Human-Computer Interactions through Situated Grounding. In Proceedings of the 20th ACM International Conference on Intelligent Virtual Agents.</a:t>
            </a:r>
          </a:p>
          <a:p>
            <a:pPr marL="502919" indent="-402336" defTabSz="1072895">
              <a:buSzPts val="2100"/>
              <a:defRPr sz="2112"/>
            </a:pPr>
            <a:r>
              <a:rPr lang="en-US" dirty="0"/>
              <a:t>Krishnaswamy, N., &amp; Pustejovsky, J. (2020). A Formal Analysis of Multimodal Referring Strategies Under Common Ground. LREC. </a:t>
            </a:r>
          </a:p>
          <a:p>
            <a:pPr marL="502919" indent="-402336" defTabSz="1072895">
              <a:buSzPts val="2100"/>
              <a:defRPr sz="2112"/>
            </a:pPr>
            <a:r>
              <a:rPr lang="en-US" dirty="0"/>
              <a:t>Krishnaswamy, N., &amp; Pustejovsky, J. (2017, August). Do you see what I see? effects of </a:t>
            </a:r>
            <a:r>
              <a:rPr lang="en-US" dirty="0" err="1"/>
              <a:t>pov</a:t>
            </a:r>
            <a:r>
              <a:rPr lang="en-US" dirty="0"/>
              <a:t> on spatial relation specifications. In Proc. 30th International Workshop on Qualitative Reasoning.</a:t>
            </a:r>
          </a:p>
        </p:txBody>
      </p:sp>
    </p:spTree>
    <p:extLst>
      <p:ext uri="{BB962C8B-B14F-4D97-AF65-F5344CB8AC3E}">
        <p14:creationId xmlns:p14="http://schemas.microsoft.com/office/powerpoint/2010/main" val="157320776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777" name="ISO-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Properties of Objects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CDC61-1F81-7547-8D6E-01359AF7D237}"/>
              </a:ext>
            </a:extLst>
          </p:cNvPr>
          <p:cNvSpPr/>
          <p:nvPr/>
        </p:nvSpPr>
        <p:spPr>
          <a:xfrm>
            <a:off x="564248" y="1648830"/>
            <a:ext cx="7812156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Object size, shape, dimensionality, texture</a:t>
            </a:r>
          </a:p>
          <a:p>
            <a:r>
              <a:rPr lang="en-US" dirty="0"/>
              <a:t>Orientation, frame of reference, facing (front/back)</a:t>
            </a:r>
          </a:p>
          <a:p>
            <a:r>
              <a:rPr lang="en-US" dirty="0"/>
              <a:t>How we spatially interact with an object </a:t>
            </a:r>
          </a:p>
          <a:p>
            <a:r>
              <a:rPr lang="en-US" dirty="0"/>
              <a:t>Space needed for Object function - affordance space</a:t>
            </a:r>
          </a:p>
          <a:p>
            <a:r>
              <a:rPr lang="en-US" dirty="0"/>
              <a:t>Event space used for object function or purpose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279D8-1145-B74C-BC03-52D11F7399E7}"/>
              </a:ext>
            </a:extLst>
          </p:cNvPr>
          <p:cNvSpPr/>
          <p:nvPr/>
        </p:nvSpPr>
        <p:spPr>
          <a:xfrm>
            <a:off x="987877" y="5177293"/>
            <a:ext cx="6809015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/>
              <a:t>Pustejovsky, J., &amp; Krishnaswamy, N. (2016). </a:t>
            </a:r>
            <a:r>
              <a:rPr lang="en-US" sz="1100" dirty="0" err="1"/>
              <a:t>VoxML</a:t>
            </a:r>
            <a:r>
              <a:rPr lang="en-US" sz="1100" dirty="0"/>
              <a:t>: A Visualization Modeling Language. In Proceedings of the Tenth International Conference on Language Resources and Evaluation (LREC’16).</a:t>
            </a:r>
          </a:p>
          <a:p>
            <a:pPr marL="0" indent="0">
              <a:buNone/>
            </a:pPr>
            <a:r>
              <a:rPr lang="en-US" sz="1100" dirty="0"/>
              <a:t>Krishnaswamy, N., &amp; Pustejovsky, J. (2016). </a:t>
            </a:r>
            <a:r>
              <a:rPr lang="en-US" sz="1100" dirty="0" err="1"/>
              <a:t>VoxSim</a:t>
            </a:r>
            <a:r>
              <a:rPr lang="en-US" sz="1100" dirty="0"/>
              <a:t>: A visual platform for modeling motion language. In Proceedings of COLING 2016, the 26th International Conference on Computational Linguistics: System Demonstrations.</a:t>
            </a:r>
          </a:p>
        </p:txBody>
      </p:sp>
    </p:spTree>
    <p:extLst>
      <p:ext uri="{BB962C8B-B14F-4D97-AF65-F5344CB8AC3E}">
        <p14:creationId xmlns:p14="http://schemas.microsoft.com/office/powerpoint/2010/main" val="21086926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796" name="Data Resource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Properties of Objects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46160-0661-6447-83E1-FE084F7C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75" y="1313435"/>
            <a:ext cx="7405242" cy="46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8453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0" y="70039"/>
            <a:ext cx="8700505" cy="78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hangingPunct="1"/>
            <a:r>
              <a:rPr lang="en-US" sz="2800" dirty="0"/>
              <a:t>Traditional Entity Type Hierarchy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57AE71-7047-67B3-A345-9DBF6B10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625600"/>
            <a:ext cx="7556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1885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0" y="70039"/>
            <a:ext cx="8700505" cy="78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hangingPunct="1"/>
            <a:r>
              <a:rPr lang="en-US" sz="2800" dirty="0"/>
              <a:t>Modal Action Hierarchy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4A58A-2CED-3EAE-FB3F-D8FF97A9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993900"/>
            <a:ext cx="71247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32986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0" y="70039"/>
            <a:ext cx="8700505" cy="78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hangingPunct="1"/>
            <a:r>
              <a:rPr lang="en-US" sz="2800" dirty="0"/>
              <a:t>Habitats – Spatially-defined contexts of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673188-8B0B-4D24-20DF-76102BEB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2092"/>
            <a:ext cx="7772400" cy="42138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A19724-0374-8E95-3852-33A63F02CE19}"/>
              </a:ext>
            </a:extLst>
          </p:cNvPr>
          <p:cNvSpPr/>
          <p:nvPr/>
        </p:nvSpPr>
        <p:spPr>
          <a:xfrm>
            <a:off x="985637" y="5637927"/>
            <a:ext cx="68090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/>
              <a:t>Pustejovsky, James. "Dynamic event structure and habitat theory." In Proceedings of the 6th International Conference on Generative Approaches to the Lexicon (GL2013), pp. 1-10. 2013.</a:t>
            </a:r>
          </a:p>
        </p:txBody>
      </p:sp>
    </p:spTree>
    <p:extLst>
      <p:ext uri="{BB962C8B-B14F-4D97-AF65-F5344CB8AC3E}">
        <p14:creationId xmlns:p14="http://schemas.microsoft.com/office/powerpoint/2010/main" val="64442867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0" y="70039"/>
            <a:ext cx="8700505" cy="78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hangingPunct="1"/>
            <a:r>
              <a:rPr lang="en-US" sz="2800" dirty="0"/>
              <a:t>Habitats – Spatially-defined contexts of 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5A724-D712-2E0E-0E4B-CCB9AD23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365250"/>
            <a:ext cx="70231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0866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0" y="70039"/>
            <a:ext cx="8700505" cy="78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hangingPunct="1"/>
            <a:r>
              <a:rPr lang="en-US" sz="2800" dirty="0" err="1"/>
              <a:t>VoxML</a:t>
            </a:r>
            <a:r>
              <a:rPr lang="en-US" sz="2800" dirty="0"/>
              <a:t>: Visual Object Concept Modeling Language</a:t>
            </a:r>
          </a:p>
        </p:txBody>
      </p:sp>
      <p:pic>
        <p:nvPicPr>
          <p:cNvPr id="9" name="Google Shape;530;p84" descr="Google Shape;530;p84">
            <a:extLst>
              <a:ext uri="{FF2B5EF4-FFF2-40B4-BE49-F238E27FC236}">
                <a16:creationId xmlns:a16="http://schemas.microsoft.com/office/drawing/2014/main" id="{9FD0DBC3-6FBB-3C49-947F-A7DCEF463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70" y="1441174"/>
            <a:ext cx="7343674" cy="441219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ECEE18-460F-2589-A610-927BDA21A08C}"/>
              </a:ext>
            </a:extLst>
          </p:cNvPr>
          <p:cNvSpPr/>
          <p:nvPr/>
        </p:nvSpPr>
        <p:spPr>
          <a:xfrm>
            <a:off x="985637" y="5637927"/>
            <a:ext cx="68090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/>
              <a:t>Pustejovsky, J., &amp; Krishnaswamy, N. (2016). </a:t>
            </a:r>
            <a:r>
              <a:rPr lang="en-US" sz="1100" dirty="0" err="1"/>
              <a:t>VoxML</a:t>
            </a:r>
            <a:r>
              <a:rPr lang="en-US" sz="1100" dirty="0"/>
              <a:t>: A Visualization Modeling Language. In Proceedings of the Tenth International Conference on Language Resources and Evaluation (LREC’16).</a:t>
            </a:r>
          </a:p>
        </p:txBody>
      </p:sp>
    </p:spTree>
    <p:extLst>
      <p:ext uri="{BB962C8B-B14F-4D97-AF65-F5344CB8AC3E}">
        <p14:creationId xmlns:p14="http://schemas.microsoft.com/office/powerpoint/2010/main" val="181689600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0" y="70039"/>
            <a:ext cx="8700505" cy="78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hangingPunct="1"/>
            <a:r>
              <a:rPr lang="en-US" sz="2800" dirty="0"/>
              <a:t>Object Geometry and Habitat for CUP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23EC3-1142-FA89-E61E-86A6F7E10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8" y="1125415"/>
            <a:ext cx="4275990" cy="1360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0F4B96-7317-AE76-6304-AC83DC8FE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498" y="2827709"/>
            <a:ext cx="4900455" cy="1348672"/>
          </a:xfrm>
          <a:prstGeom prst="rect">
            <a:avLst/>
          </a:prstGeom>
        </p:spPr>
      </p:pic>
      <p:pic>
        <p:nvPicPr>
          <p:cNvPr id="4" name="cup.mov" descr="cup.mov">
            <a:hlinkClick r:id="" action="ppaction://media"/>
            <a:extLst>
              <a:ext uri="{FF2B5EF4-FFF2-40B4-BE49-F238E27FC236}">
                <a16:creationId xmlns:a16="http://schemas.microsoft.com/office/drawing/2014/main" id="{C0FDA6F8-92C5-525F-95AB-F6C7137A3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3471" y="4441431"/>
            <a:ext cx="1663875" cy="16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0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803" name="Google Shape;299;p52" descr="Google Shape;299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259024"/>
            <a:ext cx="8839198" cy="3563674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Basic Types and Type Operations</a:t>
            </a:r>
          </a:p>
        </p:txBody>
      </p:sp>
    </p:spTree>
    <p:extLst>
      <p:ext uri="{BB962C8B-B14F-4D97-AF65-F5344CB8AC3E}">
        <p14:creationId xmlns:p14="http://schemas.microsoft.com/office/powerpoint/2010/main" val="214075953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0" y="70039"/>
            <a:ext cx="8700505" cy="78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hangingPunct="1"/>
            <a:r>
              <a:rPr lang="en-US" sz="2800" dirty="0"/>
              <a:t>Behaviors afforded by Spatial Habitats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D86DD-2830-D003-6D2A-9AF11856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2470"/>
            <a:ext cx="7772400" cy="4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36053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/>
              <a:t>VoxML</a:t>
            </a:r>
            <a:r>
              <a:rPr lang="en-US" dirty="0"/>
              <a:t> - cup</a:t>
            </a:r>
          </a:p>
        </p:txBody>
      </p:sp>
      <p:pic>
        <p:nvPicPr>
          <p:cNvPr id="8" name="Google Shape;511;p81" descr="Google Shape;511;p81">
            <a:extLst>
              <a:ext uri="{FF2B5EF4-FFF2-40B4-BE49-F238E27FC236}">
                <a16:creationId xmlns:a16="http://schemas.microsoft.com/office/drawing/2014/main" id="{01B80734-A171-D740-8473-348436964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24" y="2036424"/>
            <a:ext cx="5600874" cy="382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542;p86" descr="Google Shape;542;p86">
            <a:extLst>
              <a:ext uri="{FF2B5EF4-FFF2-40B4-BE49-F238E27FC236}">
                <a16:creationId xmlns:a16="http://schemas.microsoft.com/office/drawing/2014/main" id="{2A494B0D-F01D-7E40-BCC7-198A5ECA3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25" y="1991199"/>
            <a:ext cx="8033847" cy="382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cup.mov" descr="cup.mov">
            <a:hlinkClick r:id="" action="ppaction://media"/>
            <a:extLst>
              <a:ext uri="{FF2B5EF4-FFF2-40B4-BE49-F238E27FC236}">
                <a16:creationId xmlns:a16="http://schemas.microsoft.com/office/drawing/2014/main" id="{E8345B26-B41E-8C41-8CE5-7B6ACA357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2610" y="2604649"/>
            <a:ext cx="2732287" cy="271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0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/>
              <a:t>VoxML</a:t>
            </a:r>
            <a:r>
              <a:rPr lang="en-US" dirty="0"/>
              <a:t> for actions and relations</a:t>
            </a:r>
          </a:p>
        </p:txBody>
      </p:sp>
      <p:pic>
        <p:nvPicPr>
          <p:cNvPr id="8" name="Google Shape;511;p81" descr="Google Shape;511;p81">
            <a:extLst>
              <a:ext uri="{FF2B5EF4-FFF2-40B4-BE49-F238E27FC236}">
                <a16:creationId xmlns:a16="http://schemas.microsoft.com/office/drawing/2014/main" id="{01B80734-A171-D740-8473-34843696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24" y="2036424"/>
            <a:ext cx="5600874" cy="382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548;p87" descr="Google Shape;548;p87">
            <a:extLst>
              <a:ext uri="{FF2B5EF4-FFF2-40B4-BE49-F238E27FC236}">
                <a16:creationId xmlns:a16="http://schemas.microsoft.com/office/drawing/2014/main" id="{85158C53-9A7D-FA4D-80DC-1CE62D8FF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25" y="1874975"/>
            <a:ext cx="4942100" cy="38209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940733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/>
              <a:t>VoxML</a:t>
            </a:r>
            <a:r>
              <a:rPr lang="en-US" dirty="0"/>
              <a:t> - grasp</a:t>
            </a:r>
          </a:p>
        </p:txBody>
      </p:sp>
      <p:pic>
        <p:nvPicPr>
          <p:cNvPr id="6" name="Google Shape;554;p88" descr="Google Shape;554;p88">
            <a:extLst>
              <a:ext uri="{FF2B5EF4-FFF2-40B4-BE49-F238E27FC236}">
                <a16:creationId xmlns:a16="http://schemas.microsoft.com/office/drawing/2014/main" id="{C54D4856-5ACB-FA48-8486-1EFE3B92C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12" y="2045449"/>
            <a:ext cx="8207184" cy="382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grasp.mov" descr="grasp.mov">
            <a:hlinkClick r:id="" action="ppaction://media"/>
            <a:extLst>
              <a:ext uri="{FF2B5EF4-FFF2-40B4-BE49-F238E27FC236}">
                <a16:creationId xmlns:a16="http://schemas.microsoft.com/office/drawing/2014/main" id="{E09D57C6-0442-8042-B987-3305CC252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9325" y="2498271"/>
            <a:ext cx="2937700" cy="2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3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/>
              <a:t>VoxML</a:t>
            </a:r>
            <a:r>
              <a:rPr lang="en-US" dirty="0"/>
              <a:t> – Composition [grasp + cup]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6D32C-A7F4-7A46-8F41-FEB09062272F}"/>
              </a:ext>
            </a:extLst>
          </p:cNvPr>
          <p:cNvSpPr txBox="1"/>
          <p:nvPr/>
        </p:nvSpPr>
        <p:spPr>
          <a:xfrm>
            <a:off x="383723" y="1551216"/>
            <a:ext cx="4367892" cy="3303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/>
              <a:t>Continuation-passing style semantics for composition</a:t>
            </a:r>
          </a:p>
          <a:p>
            <a:r>
              <a:rPr lang="en-US" dirty="0"/>
              <a:t>Used within conventional sentence structures </a:t>
            </a:r>
          </a:p>
          <a:p>
            <a:r>
              <a:rPr lang="en-US" dirty="0"/>
              <a:t>Used between sentences in discourse</a:t>
            </a:r>
          </a:p>
          <a:p>
            <a:r>
              <a:rPr lang="en-US" dirty="0"/>
              <a:t>Used for gesture sequencing as well</a:t>
            </a:r>
          </a:p>
        </p:txBody>
      </p:sp>
      <p:pic>
        <p:nvPicPr>
          <p:cNvPr id="4" name="graspcup.mov" descr="graspcup.mov">
            <a:hlinkClick r:id="" action="ppaction://media"/>
            <a:extLst>
              <a:ext uri="{FF2B5EF4-FFF2-40B4-BE49-F238E27FC236}">
                <a16:creationId xmlns:a16="http://schemas.microsoft.com/office/drawing/2014/main" id="{C4030FC6-81D0-E14F-B578-EBA8896DE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6452" y="1551216"/>
            <a:ext cx="3144663" cy="46699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41228D-E394-3E4E-805B-0F42355DC386}"/>
              </a:ext>
            </a:extLst>
          </p:cNvPr>
          <p:cNvSpPr/>
          <p:nvPr/>
        </p:nvSpPr>
        <p:spPr>
          <a:xfrm>
            <a:off x="342902" y="528968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Krishnaswamy, N., &amp; Pustejovsky, J. (2019). Multimodal Continuation-style Architectures for Human-Robot Interaction. </a:t>
            </a:r>
            <a:r>
              <a:rPr lang="en-US" sz="11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arXiv:1909.08161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7757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/>
              <a:t>VoxWorld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41EFC-4433-7B4D-D6D1-DCE0BD2FB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5590"/>
            <a:ext cx="7772400" cy="41868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CF139-90C3-4D92-2E84-93BC23CEEE3D}"/>
              </a:ext>
            </a:extLst>
          </p:cNvPr>
          <p:cNvSpPr/>
          <p:nvPr/>
        </p:nvSpPr>
        <p:spPr>
          <a:xfrm>
            <a:off x="574006" y="5289680"/>
            <a:ext cx="7424474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Krishnaswamy, Nikhil, and James Pustejovsky. "The role of embodiment and simulation in evaluating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hci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: Experiments and evaluation." In International Conference on Human-Computer Interaction, pp. 220-232. Springer, 2021.</a:t>
            </a:r>
          </a:p>
          <a:p>
            <a:pPr marL="0" indent="0">
              <a:buNone/>
            </a:pPr>
            <a:r>
              <a:rPr lang="en-US" sz="1100" dirty="0"/>
              <a:t>Krishnaswamy, Nikhil, William Pickard, Brittany Cates, Nathaniel Blanchard, and James Pustejovsky. "The </a:t>
            </a:r>
            <a:r>
              <a:rPr lang="en-US" sz="1100" dirty="0" err="1"/>
              <a:t>VoxWorld</a:t>
            </a:r>
            <a:r>
              <a:rPr lang="en-US" sz="1100" dirty="0"/>
              <a:t> Platform for Multimodal Embodied Agents." In Proceedings of the Thirteenth Language Resources and Evaluation Conference, pp. 1529-1541. 2022.</a:t>
            </a:r>
          </a:p>
        </p:txBody>
      </p:sp>
    </p:spTree>
    <p:extLst>
      <p:ext uri="{BB962C8B-B14F-4D97-AF65-F5344CB8AC3E}">
        <p14:creationId xmlns:p14="http://schemas.microsoft.com/office/powerpoint/2010/main" val="879721463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/>
              <a:t>QSRLib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FC8638-28B0-F340-B9D0-074A0FB7B288}"/>
              </a:ext>
            </a:extLst>
          </p:cNvPr>
          <p:cNvSpPr/>
          <p:nvPr/>
        </p:nvSpPr>
        <p:spPr>
          <a:xfrm>
            <a:off x="954558" y="5753065"/>
            <a:ext cx="7234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Gatsoulis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Yiannis,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Muhannad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Alomari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Chris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Burbridge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Christian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Dondrup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Paul Duckworth, Peter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Lightbody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Marc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Hanheide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Nick Hawes, D. C. Hogg, and A. G. Cohn. "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Qsrlib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: a software library for online acquisition of qualitative spatial relations from video." (2016).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24B44-C718-4D44-B75C-11B9F76C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4" y="865144"/>
            <a:ext cx="8184473" cy="484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7669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0" y="70039"/>
            <a:ext cx="8700505" cy="78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hangingPunct="1"/>
            <a:r>
              <a:rPr lang="en-US" sz="2800" dirty="0" err="1"/>
              <a:t>VoxWorld</a:t>
            </a:r>
            <a:r>
              <a:rPr lang="en-US" sz="2800" dirty="0"/>
              <a:t> Platform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3F5A9-29F1-9D7B-E5AD-25989424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42" y="997378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1069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0" y="70039"/>
            <a:ext cx="8700505" cy="78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hangingPunct="1"/>
            <a:r>
              <a:rPr lang="en-US" sz="2800" dirty="0"/>
              <a:t>Affordances Operationalized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67D5FB-35A3-868C-EF73-7C13A617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000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65735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Knowledge in Affordances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230A0B9-489F-F3E6-344F-29D2B884E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7000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6016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804" name="Basic Types and Type Operation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Place and Spatial Entity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3CDE7-B97A-0349-B84B-59E28C32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0" y="1129400"/>
            <a:ext cx="7474226" cy="48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2541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Relations and Frames of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17C9D-FA8A-7564-025A-EFF37E95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000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4986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Relations and Frames of Reference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14D33F14-4CAD-00C8-1CD6-14E9555B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7000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05609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sp>
        <p:nvSpPr>
          <p:cNvPr id="790" name="Enriches SpRL (SemEval 2012)"/>
          <p:cNvSpPr txBox="1">
            <a:spLocks noGrp="1"/>
          </p:cNvSpPr>
          <p:nvPr>
            <p:ph type="title" idx="4294967295"/>
          </p:nvPr>
        </p:nvSpPr>
        <p:spPr>
          <a:xfrm>
            <a:off x="264591" y="1015549"/>
            <a:ext cx="8520602" cy="999601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300"/>
            </a:pPr>
            <a:r>
              <a:rPr lang="en-US" dirty="0" err="1"/>
              <a:t>VoxML</a:t>
            </a:r>
            <a:r>
              <a:rPr lang="en-US" dirty="0"/>
              <a:t> encodes spatial configuration of gestures</a:t>
            </a:r>
            <a:endParaRPr dirty="0"/>
          </a:p>
        </p:txBody>
      </p:sp>
      <p:sp>
        <p:nvSpPr>
          <p:cNvPr id="792" name="SpaceEval 2015 Tasks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Gestures Generated in </a:t>
            </a:r>
            <a:r>
              <a:rPr lang="en-US" dirty="0" err="1"/>
              <a:t>VoxWorld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E7956-85F2-3A47-B255-0C391C1E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7" y="1482692"/>
            <a:ext cx="5792864" cy="412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FDE2CA-DBFA-2346-A949-57EA6A7DF35D}"/>
              </a:ext>
            </a:extLst>
          </p:cNvPr>
          <p:cNvSpPr/>
          <p:nvPr/>
        </p:nvSpPr>
        <p:spPr>
          <a:xfrm>
            <a:off x="767443" y="5606426"/>
            <a:ext cx="67437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Pustejovsky, J., Krishnaswamy, N., Beveridge, R., Ortega, F. R., Patil, D., Wang, H., &amp; McNeely-White, D. G. Interpreting and Generating Gestures with Embodied Human Computer Interactions, GENEA Workshop, IVA20, 2020.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1572916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Multimodal Dialogue – Gesture only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C2729-5ECF-AA46-99B9-D633499B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3" y="1358725"/>
            <a:ext cx="6768548" cy="1752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759EA-E5D2-AD4E-B9A7-441C2904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83" y="3443096"/>
            <a:ext cx="6768548" cy="23823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A8C429-0864-A349-B498-CF50CDD7A66F}"/>
              </a:ext>
            </a:extLst>
          </p:cNvPr>
          <p:cNvSpPr/>
          <p:nvPr/>
        </p:nvSpPr>
        <p:spPr>
          <a:xfrm>
            <a:off x="566529" y="959728"/>
            <a:ext cx="81095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Gesture sequence command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F90CC5-27DD-924E-8C75-BFE6409FEB04}"/>
              </a:ext>
            </a:extLst>
          </p:cNvPr>
          <p:cNvSpPr/>
          <p:nvPr/>
        </p:nvSpPr>
        <p:spPr>
          <a:xfrm>
            <a:off x="979715" y="5775063"/>
            <a:ext cx="66734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Pustejovsky, J., &amp; Krishnaswamy, N. (2021). Embodied human computer interaction. KI-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Künstliche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Intelligenz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35(3), 307-327.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0112623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777" name="ISO-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Situated Grounding in Dialogue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7341F-BF3D-E644-8013-0BB9103F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7" y="1046298"/>
            <a:ext cx="8672323" cy="4476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7BD41F-DAC8-C94E-B1BE-EA8B1D57FA7E}"/>
              </a:ext>
            </a:extLst>
          </p:cNvPr>
          <p:cNvSpPr/>
          <p:nvPr/>
        </p:nvSpPr>
        <p:spPr>
          <a:xfrm>
            <a:off x="1371979" y="5489304"/>
            <a:ext cx="61966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Krishnaswamy, Nikhil, Pradyumna Narayana, Rahul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Bangar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Kyeongmin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 Rim, Dhruva Patil, David McNeely-White, Jaime Ruiz, Bruce Draper, Ross Beveridge, and James Pustejovsky. "Diana's World: A Situated Multimodal Interactive Agent." In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vol. 34, no. 09, pp. 13618-13619. 2020.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5609039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Spatial Semantics of PUT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762AC52-3991-60B2-4076-26F7599D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2" y="1392115"/>
            <a:ext cx="7332785" cy="407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3167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Composition – Putting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C22D-C51C-1780-3D36-76BED461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02" y="916516"/>
            <a:ext cx="6767284" cy="3605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7A0D82-64D8-CB1A-8B3E-0E4AEDF4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58" y="4223466"/>
            <a:ext cx="6729884" cy="21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61803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Unimodal Grounding – Gesture only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91001-C530-078A-62FF-49ACC197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827" y="919032"/>
            <a:ext cx="3446364" cy="3300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764F6-FE13-6D95-6C0F-826D2072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5" y="1214482"/>
            <a:ext cx="4013890" cy="2921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3C5ED-5302-C687-41A1-B49DCCB77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148" y="3769662"/>
            <a:ext cx="4013891" cy="29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26790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41147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Unimodal Grounding – Language only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FBD2F2-A342-CD9D-84F7-1EF6A910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94" y="2990502"/>
            <a:ext cx="6408976" cy="3641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E983C-9667-A9F0-AA37-66C664F6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91" y="1035542"/>
            <a:ext cx="6107007" cy="19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6650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99</a:t>
            </a:fld>
            <a:endParaRPr/>
          </a:p>
        </p:txBody>
      </p:sp>
      <p:sp>
        <p:nvSpPr>
          <p:cNvPr id="787" name="Spatial Relations in ISO space"/>
          <p:cNvSpPr txBox="1"/>
          <p:nvPr/>
        </p:nvSpPr>
        <p:spPr>
          <a:xfrm>
            <a:off x="264591" y="219125"/>
            <a:ext cx="8748780" cy="52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Multimodal Grounding – Gesture and Language 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2C88E459-135A-EF1E-00C0-6C1CF4C7C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08" y="3080032"/>
            <a:ext cx="6786047" cy="355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3111B-1297-2176-BB96-73D2F1A58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" y="944756"/>
            <a:ext cx="4496644" cy="21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511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C99"/>
      </a:accent1>
      <a:accent2>
        <a:srgbClr val="FBA313"/>
      </a:accent2>
      <a:accent3>
        <a:srgbClr val="8F8F8F"/>
      </a:accent3>
      <a:accent4>
        <a:srgbClr val="707070"/>
      </a:accent4>
      <a:accent5>
        <a:srgbClr val="FFE2CA"/>
      </a:accent5>
      <a:accent6>
        <a:srgbClr val="E3931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342900" marR="0" indent="-342900" algn="l" defTabSz="914400" rtl="0" fontAlgn="auto" latinLnBrk="0" hangingPunct="0">
          <a:lnSpc>
            <a:spcPct val="100000"/>
          </a:lnSpc>
          <a:spcBef>
            <a:spcPts val="500"/>
          </a:spcBef>
          <a:spcAft>
            <a:spcPts val="0"/>
          </a:spcAft>
          <a:buClr>
            <a:srgbClr val="1BB14E"/>
          </a:buClr>
          <a:buSzPct val="75000"/>
          <a:buFontTx/>
          <a:buChar char="■"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C99"/>
      </a:accent1>
      <a:accent2>
        <a:srgbClr val="FBA313"/>
      </a:accent2>
      <a:accent3>
        <a:srgbClr val="8F8F8F"/>
      </a:accent3>
      <a:accent4>
        <a:srgbClr val="707070"/>
      </a:accent4>
      <a:accent5>
        <a:srgbClr val="FFE2CA"/>
      </a:accent5>
      <a:accent6>
        <a:srgbClr val="E3931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342900" marR="0" indent="-342900" algn="l" defTabSz="914400" rtl="0" fontAlgn="auto" latinLnBrk="0" hangingPunct="0">
          <a:lnSpc>
            <a:spcPct val="100000"/>
          </a:lnSpc>
          <a:spcBef>
            <a:spcPts val="500"/>
          </a:spcBef>
          <a:spcAft>
            <a:spcPts val="0"/>
          </a:spcAft>
          <a:buClr>
            <a:srgbClr val="1BB14E"/>
          </a:buClr>
          <a:buSzPct val="75000"/>
          <a:buFontTx/>
          <a:buChar char="■"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19412</TotalTime>
  <Words>4379</Words>
  <Application>Microsoft Macintosh PowerPoint</Application>
  <PresentationFormat>On-screen Show (4:3)</PresentationFormat>
  <Paragraphs>492</Paragraphs>
  <Slides>108</Slides>
  <Notes>12</Notes>
  <HiddenSlides>1</HiddenSlides>
  <MMClips>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0" baseType="lpstr">
      <vt:lpstr>American Typewriter</vt:lpstr>
      <vt:lpstr>Arial</vt:lpstr>
      <vt:lpstr>Bodoni SvtyTwo ITC TT-Bold</vt:lpstr>
      <vt:lpstr>Bodoni SvtyTwo ITC TT-Book</vt:lpstr>
      <vt:lpstr>Calibri</vt:lpstr>
      <vt:lpstr>CMSS10</vt:lpstr>
      <vt:lpstr>Gill Sans</vt:lpstr>
      <vt:lpstr>Helvetica</vt:lpstr>
      <vt:lpstr>Helvetica Neue</vt:lpstr>
      <vt:lpstr>Tempus Sans ITC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VoxML encodes spatial configuration of gestures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239</cp:revision>
  <dcterms:modified xsi:type="dcterms:W3CDTF">2022-10-15T15:33:48Z</dcterms:modified>
</cp:coreProperties>
</file>